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omments/comment1.xml" ContentType="application/vnd.openxmlformats-officedocument.presentationml.comment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omments/comment2.xml" ContentType="application/vnd.openxmlformats-officedocument.presentationml.comment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7" r:id="rId1"/>
    <p:sldMasterId id="2147483911" r:id="rId2"/>
    <p:sldMasterId id="2147483923" r:id="rId3"/>
    <p:sldMasterId id="2147483927" r:id="rId4"/>
  </p:sldMasterIdLst>
  <p:notesMasterIdLst>
    <p:notesMasterId r:id="rId38"/>
  </p:notesMasterIdLst>
  <p:sldIdLst>
    <p:sldId id="256" r:id="rId5"/>
    <p:sldId id="305" r:id="rId6"/>
    <p:sldId id="456" r:id="rId7"/>
    <p:sldId id="470" r:id="rId8"/>
    <p:sldId id="457" r:id="rId9"/>
    <p:sldId id="471" r:id="rId10"/>
    <p:sldId id="458" r:id="rId11"/>
    <p:sldId id="454" r:id="rId12"/>
    <p:sldId id="453" r:id="rId13"/>
    <p:sldId id="423" r:id="rId14"/>
    <p:sldId id="459" r:id="rId15"/>
    <p:sldId id="428" r:id="rId16"/>
    <p:sldId id="460" r:id="rId17"/>
    <p:sldId id="474" r:id="rId18"/>
    <p:sldId id="473" r:id="rId19"/>
    <p:sldId id="469" r:id="rId20"/>
    <p:sldId id="462" r:id="rId21"/>
    <p:sldId id="432" r:id="rId22"/>
    <p:sldId id="477" r:id="rId23"/>
    <p:sldId id="476" r:id="rId24"/>
    <p:sldId id="434" r:id="rId25"/>
    <p:sldId id="479" r:id="rId26"/>
    <p:sldId id="401" r:id="rId27"/>
    <p:sldId id="465" r:id="rId28"/>
    <p:sldId id="439" r:id="rId29"/>
    <p:sldId id="449" r:id="rId30"/>
    <p:sldId id="451" r:id="rId31"/>
    <p:sldId id="455" r:id="rId32"/>
    <p:sldId id="279" r:id="rId33"/>
    <p:sldId id="441" r:id="rId34"/>
    <p:sldId id="452" r:id="rId35"/>
    <p:sldId id="442" r:id="rId36"/>
    <p:sldId id="40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1701ABB3-B166-465D-9A70-3654C0C1746D}">
          <p14:sldIdLst>
            <p14:sldId id="256"/>
            <p14:sldId id="305"/>
            <p14:sldId id="456"/>
            <p14:sldId id="470"/>
            <p14:sldId id="457"/>
            <p14:sldId id="471"/>
            <p14:sldId id="458"/>
            <p14:sldId id="454"/>
            <p14:sldId id="453"/>
            <p14:sldId id="423"/>
            <p14:sldId id="459"/>
            <p14:sldId id="428"/>
            <p14:sldId id="460"/>
            <p14:sldId id="474"/>
            <p14:sldId id="473"/>
            <p14:sldId id="469"/>
            <p14:sldId id="462"/>
            <p14:sldId id="432"/>
            <p14:sldId id="477"/>
            <p14:sldId id="476"/>
            <p14:sldId id="434"/>
            <p14:sldId id="479"/>
            <p14:sldId id="401"/>
            <p14:sldId id="465"/>
            <p14:sldId id="439"/>
            <p14:sldId id="449"/>
            <p14:sldId id="451"/>
            <p14:sldId id="455"/>
            <p14:sldId id="279"/>
            <p14:sldId id="441"/>
            <p14:sldId id="452"/>
            <p14:sldId id="442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KESI" initials="GK" lastIdx="4" clrIdx="0">
    <p:extLst>
      <p:ext uri="{19B8F6BF-5375-455C-9EA6-DF929625EA0E}">
        <p15:presenceInfo xmlns:p15="http://schemas.microsoft.com/office/powerpoint/2012/main" userId="a2c2e772e20011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39"/>
    <a:srgbClr val="262626"/>
    <a:srgbClr val="252125"/>
    <a:srgbClr val="292834"/>
    <a:srgbClr val="242B34"/>
    <a:srgbClr val="26406C"/>
    <a:srgbClr val="635E39"/>
    <a:srgbClr val="2B2B2B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9" autoAdjust="0"/>
    <p:restoredTop sz="94622" autoAdjust="0"/>
  </p:normalViewPr>
  <p:slideViewPr>
    <p:cSldViewPr snapToGrid="0">
      <p:cViewPr varScale="1">
        <p:scale>
          <a:sx n="95" d="100"/>
          <a:sy n="95" d="100"/>
        </p:scale>
        <p:origin x="1785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11" Type="http://schemas.openxmlformats.org/officeDocument/2006/relationships/package" Target="../embeddings/Microsoft_Excel_Worksheet14.xlsx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hartUserShapes" Target="../drawings/drawing1.xml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6.emf"/><Relationship Id="rId11" Type="http://schemas.openxmlformats.org/officeDocument/2006/relationships/package" Target="../embeddings/Microsoft_Excel_Worksheet15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8.emf"/><Relationship Id="rId7" Type="http://schemas.openxmlformats.org/officeDocument/2006/relationships/image" Target="../media/image12.emf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11" Type="http://schemas.openxmlformats.org/officeDocument/2006/relationships/chartUserShapes" Target="../drawings/drawing2.xml"/><Relationship Id="rId5" Type="http://schemas.openxmlformats.org/officeDocument/2006/relationships/image" Target="../media/image14.emf"/><Relationship Id="rId10" Type="http://schemas.openxmlformats.org/officeDocument/2006/relationships/package" Target="../embeddings/Microsoft_Excel_Worksheet16.xlsx"/><Relationship Id="rId4" Type="http://schemas.openxmlformats.org/officeDocument/2006/relationships/image" Target="../media/image10.emf"/><Relationship Id="rId9" Type="http://schemas.openxmlformats.org/officeDocument/2006/relationships/image" Target="../media/image13.emf"/></Relationships>
</file>

<file path=ppt/charts/_rels/char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hartUserShapes" Target="../drawings/drawing3.xml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6.emf"/><Relationship Id="rId11" Type="http://schemas.openxmlformats.org/officeDocument/2006/relationships/package" Target="../embeddings/Microsoft_Excel_Worksheet17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hartUserShapes" Target="../drawings/drawing4.xml"/><Relationship Id="rId2" Type="http://schemas.openxmlformats.org/officeDocument/2006/relationships/image" Target="../media/image17.emf"/><Relationship Id="rId1" Type="http://schemas.openxmlformats.org/officeDocument/2006/relationships/image" Target="../media/image7.emf"/><Relationship Id="rId6" Type="http://schemas.openxmlformats.org/officeDocument/2006/relationships/image" Target="../media/image16.emf"/><Relationship Id="rId11" Type="http://schemas.openxmlformats.org/officeDocument/2006/relationships/package" Target="../embeddings/Microsoft_Excel_Worksheet18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9.xlsx"/></Relationships>
</file>

<file path=ppt/charts/_rels/char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Excel_Worksheet21.xlsx"/><Relationship Id="rId4" Type="http://schemas.openxmlformats.org/officeDocument/2006/relationships/image" Target="../media/image9.emf"/><Relationship Id="rId9" Type="http://schemas.openxmlformats.org/officeDocument/2006/relationships/image" Target="../media/image13.emf"/></Relationships>
</file>

<file path=ppt/charts/_rels/char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11" Type="http://schemas.openxmlformats.org/officeDocument/2006/relationships/package" Target="../embeddings/Microsoft_Excel_Worksheet22.xlsx"/><Relationship Id="rId5" Type="http://schemas.openxmlformats.org/officeDocument/2006/relationships/image" Target="../media/image14.emf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image" Target="../media/image20.emf"/></Relationships>
</file>

<file path=ppt/charts/_rels/char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1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Excel_Worksheet23.xlsx"/><Relationship Id="rId4" Type="http://schemas.openxmlformats.org/officeDocument/2006/relationships/image" Target="../media/image9.emf"/><Relationship Id="rId9" Type="http://schemas.openxmlformats.org/officeDocument/2006/relationships/image" Target="../media/image13.emf"/></Relationships>
</file>

<file path=ppt/charts/_rels/char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2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26.xlsx"/></Relationships>
</file>

<file path=ppt/charts/_rels/char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27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28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package" Target="../embeddings/Microsoft_Excel_Worksheet32.xlsx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0.emf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package" Target="../embeddings/Microsoft_Excel_Worksheet36.xlsx"/><Relationship Id="rId5" Type="http://schemas.openxmlformats.org/officeDocument/2006/relationships/image" Target="../media/image22.emf"/><Relationship Id="rId4" Type="http://schemas.openxmlformats.org/officeDocument/2006/relationships/image" Target="../media/image10.emf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33868775370725E-2"/>
          <c:y val="0.14517312820945086"/>
          <c:w val="0.86352721776650976"/>
          <c:h val="0.7400797563901740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39545056867892"/>
          <c:y val="3.4062280730462698E-2"/>
          <c:w val="0.54514873140857389"/>
          <c:h val="0.929398041171154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00-4DF1-98BC-92C517D5F8A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F00-4DF1-98BC-92C517D5F8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F00-4DF1-98BC-92C517D5F8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F00-4DF1-98BC-92C517D5F8A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F00-4DF1-98BC-92C517D5F8A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BF00-4DF1-98BC-92C517D5F8A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BF00-4DF1-98BC-92C517D5F8A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BF00-4DF1-98BC-92C517D5F8A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BF00-4DF1-98BC-92C517D5F8AA}"/>
              </c:ext>
            </c:extLst>
          </c:dPt>
          <c:cat>
            <c:strRef>
              <c:f>Φύλλο1!$A$2:$A$12</c:f>
              <c:strCache>
                <c:ptCount val="11"/>
                <c:pt idx="0">
                  <c:v>Προσπάθεια απαξίωσης του ιατρικού επαγγέλματος</c:v>
                </c:pt>
                <c:pt idx="1">
                  <c:v>Μη ικανοποιητικός μισθός</c:v>
                </c:pt>
                <c:pt idx="2">
                  <c:v>Μείωση συντάξεων/αύξηση ορίων συνταξιοδότησης</c:v>
                </c:pt>
                <c:pt idx="3">
                  <c:v>Γενικότερες υλικοτεχνικές ελλείψεις του Δημοσίου Τομέα Υγείας</c:v>
                </c:pt>
                <c:pt idx="4">
                  <c:v>Πολλές εφημερίες και εργασιακή εξουθένωση</c:v>
                </c:pt>
                <c:pt idx="5">
                  <c:v>Πολλές νομοθετικές αλλαγές</c:v>
                </c:pt>
                <c:pt idx="6">
                  <c:v>Μη ικανοποιητική ποιότητα ζωής</c:v>
                </c:pt>
                <c:pt idx="7">
                  <c:v>Περιορισμένος χρόνος για επιστημονική ενημέρωση</c:v>
                </c:pt>
                <c:pt idx="8">
                  <c:v>Καθυστερήσεις πληρωμών</c:v>
                </c:pt>
                <c:pt idx="9">
                  <c:v>Οι σχέσεις μου με τις φαρμακευτικές εταιρείες</c:v>
                </c:pt>
                <c:pt idx="10">
                  <c:v>ΔΓ/ΔΑ</c:v>
                </c:pt>
              </c:strCache>
            </c:strRef>
          </c:cat>
          <c:val>
            <c:numRef>
              <c:f>Φύλλο1!$B$2:$B$12</c:f>
              <c:numCache>
                <c:formatCode>0.0%</c:formatCode>
                <c:ptCount val="11"/>
                <c:pt idx="0">
                  <c:v>0.30476190476190479</c:v>
                </c:pt>
                <c:pt idx="1">
                  <c:v>0.2095238095238095</c:v>
                </c:pt>
                <c:pt idx="2">
                  <c:v>0.19047619047619049</c:v>
                </c:pt>
                <c:pt idx="3">
                  <c:v>0.1761904761904762</c:v>
                </c:pt>
                <c:pt idx="4">
                  <c:v>0.16666666666666671</c:v>
                </c:pt>
                <c:pt idx="5">
                  <c:v>0.15714285714285711</c:v>
                </c:pt>
                <c:pt idx="6">
                  <c:v>0.15714285714285711</c:v>
                </c:pt>
                <c:pt idx="7">
                  <c:v>9.0476190476190474E-2</c:v>
                </c:pt>
                <c:pt idx="8">
                  <c:v>7.1428571428571425E-2</c:v>
                </c:pt>
                <c:pt idx="9">
                  <c:v>2.3809523809523812E-2</c:v>
                </c:pt>
                <c:pt idx="10">
                  <c:v>4.2857142857142858E-2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F00-4DF1-98BC-92C517D5F8A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F00-4DF1-98BC-92C517D5F8AA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F00-4DF1-98BC-92C517D5F8AA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BF00-4DF1-98BC-92C517D5F8AA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BF00-4DF1-98BC-92C517D5F8AA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BF00-4DF1-98BC-92C517D5F8AA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BF00-4DF1-98BC-92C517D5F8AA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BF00-4DF1-98BC-92C517D5F8AA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BF00-4DF1-98BC-92C517D5F8AA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BF00-4DF1-98BC-92C517D5F8A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6A56C62-08D5-4EBC-9754-46622DCFE096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BF00-4DF1-98BC-92C517D5F8A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791E483-659A-40F7-A76A-FBA4D320904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F00-4DF1-98BC-92C517D5F8A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743B0CF-74DB-4C89-B439-0858752A44AD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F00-4DF1-98BC-92C517D5F8A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B9D88FB-B10D-4809-B2F6-D041BCD1DCE6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F00-4DF1-98BC-92C517D5F8AA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2C18B22-BFB7-4192-B80E-08DBCB0BE559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F00-4DF1-98BC-92C517D5F8AA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F3CDF53-CDB3-413D-9B2D-53A7CF054E7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F00-4DF1-98BC-92C517D5F8AA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AD275B-C8C7-4F2D-ABAA-2B9265AC471F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F00-4DF1-98BC-92C517D5F8A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00806BA-3C72-4EFF-A47B-C3DC98B682B9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3370-4FFE-98A6-2458472F851D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0208915-0A0E-4BC1-AE5D-28722D8A7F4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6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F00-4DF1-98BC-92C517D5F8AA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503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AB8C913-3D87-4BF0-98BA-AB47657A69E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BF00-4DF1-98BC-92C517D5F8A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AD2FC86-20C9-4F1E-A850-C852EDAF98F5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3370-4FFE-98A6-2458472F8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503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Φύλλο1!$A$2:$A$12</c:f>
              <c:strCache>
                <c:ptCount val="11"/>
                <c:pt idx="0">
                  <c:v>Προσπάθεια απαξίωσης του ιατρικού επαγγέλματος</c:v>
                </c:pt>
                <c:pt idx="1">
                  <c:v>Μη ικανοποιητικός μισθός</c:v>
                </c:pt>
                <c:pt idx="2">
                  <c:v>Μείωση συντάξεων/αύξηση ορίων συνταξιοδότησης</c:v>
                </c:pt>
                <c:pt idx="3">
                  <c:v>Γενικότερες υλικοτεχνικές ελλείψεις του Δημοσίου Τομέα Υγείας</c:v>
                </c:pt>
                <c:pt idx="4">
                  <c:v>Πολλές εφημερίες και εργασιακή εξουθένωση</c:v>
                </c:pt>
                <c:pt idx="5">
                  <c:v>Πολλές νομοθετικές αλλαγές</c:v>
                </c:pt>
                <c:pt idx="6">
                  <c:v>Μη ικανοποιητική ποιότητα ζωής</c:v>
                </c:pt>
                <c:pt idx="7">
                  <c:v>Περιορισμένος χρόνος για επιστημονική ενημέρωση</c:v>
                </c:pt>
                <c:pt idx="8">
                  <c:v>Καθυστερήσεις πληρωμών</c:v>
                </c:pt>
                <c:pt idx="9">
                  <c:v>Οι σχέσεις μου με τις φαρμακευτικές εταιρείες</c:v>
                </c:pt>
                <c:pt idx="10">
                  <c:v>ΔΓ/ΔΑ</c:v>
                </c:pt>
              </c:strCache>
            </c:strRef>
          </c:cat>
          <c:val>
            <c:numRef>
              <c:f>Φύλλο1!$C$2:$C$12</c:f>
              <c:numCache>
                <c:formatCode>0.0%</c:formatCode>
                <c:ptCount val="11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Φύλλο1!$B$2:$B$13</c15:f>
                <c15:dlblRangeCache>
                  <c:ptCount val="12"/>
                  <c:pt idx="0">
                    <c:v>30,5%</c:v>
                  </c:pt>
                  <c:pt idx="1">
                    <c:v>21,0%</c:v>
                  </c:pt>
                  <c:pt idx="2">
                    <c:v>19,0%</c:v>
                  </c:pt>
                  <c:pt idx="3">
                    <c:v>17,6%</c:v>
                  </c:pt>
                  <c:pt idx="4">
                    <c:v>16,7%</c:v>
                  </c:pt>
                  <c:pt idx="5">
                    <c:v>15,7%</c:v>
                  </c:pt>
                  <c:pt idx="6">
                    <c:v>15,7%</c:v>
                  </c:pt>
                  <c:pt idx="7">
                    <c:v>9,0%</c:v>
                  </c:pt>
                  <c:pt idx="8">
                    <c:v>7,1%</c:v>
                  </c:pt>
                  <c:pt idx="9">
                    <c:v>2,4%</c:v>
                  </c:pt>
                  <c:pt idx="10">
                    <c:v>4,3%</c:v>
                  </c:pt>
                  <c:pt idx="11">
                    <c:v>159,0%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5-BF00-4DF1-98BC-92C517D5F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44475992"/>
        <c:axId val="344474032"/>
      </c:barChart>
      <c:valAx>
        <c:axId val="34447403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44475992"/>
        <c:crosses val="autoZero"/>
        <c:crossBetween val="between"/>
      </c:valAx>
      <c:catAx>
        <c:axId val="344475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4447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06244531933506"/>
          <c:y val="0.14683695084886256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85F-0047-A0F7-D46866AB04B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C6D-1643-A8F3-E2F794EF3E73}"/>
              </c:ext>
            </c:extLst>
          </c:dPt>
          <c:cat>
            <c:strRef>
              <c:f>Φύλλο1!$A$2:$A$5</c:f>
              <c:strCache>
                <c:ptCount val="4"/>
                <c:pt idx="0">
                  <c:v>Ταμεία</c:v>
                </c:pt>
                <c:pt idx="1">
                  <c:v>Δημόσιο σύστημα υγείας</c:v>
                </c:pt>
                <c:pt idx="2">
                  <c:v>Ασθενείς στο ιατρείο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0.55555555555555558</c:v>
                </c:pt>
                <c:pt idx="1">
                  <c:v>0.33333333333333331</c:v>
                </c:pt>
                <c:pt idx="2">
                  <c:v>0.1111111111111111</c:v>
                </c:pt>
                <c:pt idx="3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E85F-0047-A0F7-D46866AB04B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C5A6BD3-8EE0-420C-8CBB-01681C647849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7016234-09F0-4997-BBC2-304378C972E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85F-0047-A0F7-D46866AB04B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Ταμεία</c:v>
                </c:pt>
                <c:pt idx="1">
                  <c:v>Δημόσιο σύστημα υγείας</c:v>
                </c:pt>
                <c:pt idx="2">
                  <c:v>Ασθενείς στο ιατρείο</c:v>
                </c:pt>
                <c:pt idx="3">
                  <c:v>ΔΓ/ΔΑ</c:v>
                </c:pt>
              </c:strCache>
            </c:strRef>
          </c:cat>
          <c:val>
            <c:numRef>
              <c:f>Φύλλο1!$C$2:$C$5</c:f>
              <c:numCache>
                <c:formatCode>0.0%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Φύλλο1!$B$2:$B$6</c15:f>
                <c15:dlblRangeCache>
                  <c:ptCount val="5"/>
                  <c:pt idx="0">
                    <c:v>55,6%</c:v>
                  </c:pt>
                  <c:pt idx="1">
                    <c:v>33,3%</c:v>
                  </c:pt>
                  <c:pt idx="2">
                    <c:v>11,1%</c:v>
                  </c:pt>
                  <c:pt idx="3">
                    <c:v>22,2%</c:v>
                  </c:pt>
                  <c:pt idx="4">
                    <c:v>122,2%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09360"/>
        <c:axId val="337211712"/>
      </c:barChart>
      <c:valAx>
        <c:axId val="3372117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09360"/>
        <c:crosses val="autoZero"/>
        <c:crossBetween val="between"/>
      </c:valAx>
      <c:catAx>
        <c:axId val="337209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11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  <c:userShapes r:id="rId1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61800087489065"/>
          <c:y val="0.1208440162141225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17-4190-BCE8-B0B50118683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017-4190-BCE8-B0B50118683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017-4190-BCE8-B0B50118683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017-4190-BCE8-B0B50118683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017-4190-BCE8-B0B50118683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017-4190-BCE8-B0B50118683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017-4190-BCE8-B0B50118683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017-4190-BCE8-B0B50118683B}"/>
              </c:ext>
            </c:extLst>
          </c:dPt>
          <c:cat>
            <c:strRef>
              <c:f>Φύλλο1!$A$2:$A$6</c:f>
              <c:strCache>
                <c:ptCount val="5"/>
                <c:pt idx="0">
                  <c:v>Ασθενείς στο ιατρείο</c:v>
                </c:pt>
                <c:pt idx="1">
                  <c:v>Ταμεία</c:v>
                </c:pt>
                <c:pt idx="2">
                  <c:v>Δημόσιο σύστημα υγείας</c:v>
                </c:pt>
                <c:pt idx="3">
                  <c:v>ΕΟΠΥΥ</c:v>
                </c:pt>
                <c:pt idx="4">
                  <c:v>ΔΓ/ΔΑ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0.32400000000000001</c:v>
                </c:pt>
                <c:pt idx="1">
                  <c:v>0.28199999999999997</c:v>
                </c:pt>
                <c:pt idx="2">
                  <c:v>0.246</c:v>
                </c:pt>
                <c:pt idx="3">
                  <c:v>2.1999999999999999E-2</c:v>
                </c:pt>
                <c:pt idx="4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017-4190-BCE8-B0B50118683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017-4190-BCE8-B0B50118683B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017-4190-BCE8-B0B50118683B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017-4190-BCE8-B0B50118683B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017-4190-BCE8-B0B50118683B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017-4190-BCE8-B0B50118683B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3017-4190-BCE8-B0B50118683B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3017-4190-BCE8-B0B50118683B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3017-4190-BCE8-B0B50118683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017-4190-BCE8-B0B50118683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791088B-B200-4002-A943-296446DCD291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017-4190-BCE8-B0B50118683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A02F4FC-35CE-4914-B0F4-589DE53C12C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017-4190-BCE8-B0B50118683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017-4190-BCE8-B0B5011868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3BFB21A-71DB-4589-ADDC-49C8B4D15D4D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A417-4497-A0C5-A6CE543F60B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017-4190-BCE8-B0B50118683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017-4190-BCE8-B0B50118683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017-4190-BCE8-B0B50118683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017-4190-BCE8-B0B501186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Ασθενείς στο ιατρείο</c:v>
                </c:pt>
                <c:pt idx="1">
                  <c:v>Ταμεία</c:v>
                </c:pt>
                <c:pt idx="2">
                  <c:v>Δημόσιο σύστημα υγείας</c:v>
                </c:pt>
                <c:pt idx="3">
                  <c:v>ΕΟΠΥΥ</c:v>
                </c:pt>
                <c:pt idx="4">
                  <c:v>ΔΓ/ΔΑ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Φύλλο1!$B$2:$B$7</c15:f>
                <c15:dlblRangeCache>
                  <c:ptCount val="6"/>
                  <c:pt idx="0">
                    <c:v>32,4%</c:v>
                  </c:pt>
                  <c:pt idx="1">
                    <c:v>28,2%</c:v>
                  </c:pt>
                  <c:pt idx="2">
                    <c:v>24,6%</c:v>
                  </c:pt>
                  <c:pt idx="3">
                    <c:v>2,2%</c:v>
                  </c:pt>
                  <c:pt idx="4">
                    <c:v>22,6%</c:v>
                  </c:pt>
                  <c:pt idx="5">
                    <c:v>110,0%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3017-4190-BCE8-B0B501186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5067192"/>
        <c:axId val="372809704"/>
      </c:barChart>
      <c:valAx>
        <c:axId val="37280970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5067192"/>
        <c:crosses val="autoZero"/>
        <c:crossBetween val="between"/>
      </c:valAx>
      <c:catAx>
        <c:axId val="375067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2809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0">
    <c:autoUpdate val="0"/>
  </c:externalData>
  <c:userShapes r:id="rId1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06244531933506"/>
          <c:y val="0.14683695084886256"/>
          <c:w val="0.52570428696412941"/>
          <c:h val="0.67133656460132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45C-45ED-93BA-8D9F364A18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45C-45ED-93BA-8D9F364A18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45C-45ED-93BA-8D9F364A18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45C-45ED-93BA-8D9F364A18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45C-45ED-93BA-8D9F364A189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545C-45ED-93BA-8D9F364A189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545C-45ED-93BA-8D9F364A189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45C-45ED-93BA-8D9F364A189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545C-45ED-93BA-8D9F364A189E}"/>
              </c:ext>
            </c:extLst>
          </c:dPt>
          <c:cat>
            <c:strRef>
              <c:f>Φύλλο1!$A$2:$A$4</c:f>
              <c:strCache>
                <c:ptCount val="3"/>
                <c:pt idx="0">
                  <c:v>Δημόσιο σύστημα υγείας</c:v>
                </c:pt>
                <c:pt idx="1">
                  <c:v>Ταμεία</c:v>
                </c:pt>
                <c:pt idx="2">
                  <c:v>Ασθενείς στο ιατρείο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45C-45ED-93BA-8D9F364A189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45C-45ED-93BA-8D9F364A189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45C-45ED-93BA-8D9F364A189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45C-45ED-93BA-8D9F364A189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545C-45ED-93BA-8D9F364A189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545C-45ED-93BA-8D9F364A189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545C-45ED-93BA-8D9F364A189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545C-45ED-93BA-8D9F364A189E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545C-45ED-93BA-8D9F364A189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545C-45ED-93BA-8D9F364A189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545C-45ED-93BA-8D9F364A189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13A9FF2-3268-460A-8200-1C3E67C1195B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45C-45ED-93BA-8D9F364A189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CCD2606-628C-4EC8-89C0-8A189A1AA3C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545C-45ED-93BA-8D9F364A189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45C-45ED-93BA-8D9F364A189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45C-45ED-93BA-8D9F364A189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45C-45ED-93BA-8D9F364A189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45C-45ED-93BA-8D9F364A189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45C-45ED-93BA-8D9F364A189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45C-45ED-93BA-8D9F364A1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Δημόσιο σύστημα υγείας</c:v>
                </c:pt>
                <c:pt idx="1">
                  <c:v>Ταμεία</c:v>
                </c:pt>
                <c:pt idx="2">
                  <c:v>Ασθενείς στο ιατρείο</c:v>
                </c:pt>
              </c:strCache>
            </c:strRef>
          </c:cat>
          <c:val>
            <c:numRef>
              <c:f>Φύλλο1!$C$2:$C$4</c:f>
              <c:numCache>
                <c:formatCode>0.0%</c:formatCode>
                <c:ptCount val="3"/>
                <c:pt idx="0">
                  <c:v>0.13333333333333333</c:v>
                </c:pt>
                <c:pt idx="1">
                  <c:v>0.13333333333333333</c:v>
                </c:pt>
                <c:pt idx="2">
                  <c:v>0.13333333333333333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Φύλλο1!$B$2:$B$6</c15:f>
                <c15:dlblRangeCache>
                  <c:ptCount val="5"/>
                  <c:pt idx="0">
                    <c:v>50,0%</c:v>
                  </c:pt>
                  <c:pt idx="1">
                    <c:v>25,0%</c:v>
                  </c:pt>
                  <c:pt idx="2">
                    <c:v>37,5%</c:v>
                  </c:pt>
                  <c:pt idx="4">
                    <c:v>112,5%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545C-45ED-93BA-8D9F364A1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5065624"/>
        <c:axId val="375064448"/>
      </c:barChart>
      <c:valAx>
        <c:axId val="37506444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5065624"/>
        <c:crosses val="autoZero"/>
        <c:crossBetween val="between"/>
      </c:valAx>
      <c:catAx>
        <c:axId val="375065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5064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  <c:userShapes r:id="rId1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06244531933504"/>
          <c:y val="1.9872914004818141E-2"/>
          <c:w val="0.42570428696412943"/>
          <c:h val="0.980127085995181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85F-0047-A0F7-D46866AB04B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C6D-1643-A8F3-E2F794EF3E73}"/>
              </c:ext>
            </c:extLst>
          </c:dPt>
          <c:cat>
            <c:strRef>
              <c:f>Φύλλο1!$A$2:$A$7</c:f>
              <c:strCache>
                <c:ptCount val="6"/>
                <c:pt idx="0">
                  <c:v>Πίεση για την προώθηση συγκεκριμένων φαρμάκων</c:v>
                </c:pt>
                <c:pt idx="1">
                  <c:v>Μέτρηση ποσότητας φαρμάκων που συνταγογραφώ</c:v>
                </c:pt>
                <c:pt idx="2">
                  <c:v>Παρακολούθηση ασθενών μου</c:v>
                </c:pt>
                <c:pt idx="3">
                  <c:v>Έντονος ανταγωνισμός μεταξύ εταιρειών</c:v>
                </c:pt>
                <c:pt idx="4">
                  <c:v>Ενόχληση επισκέψεων αντιπροσώπων κατά τη διάρκεια που εξετάζω ασθενείς</c:v>
                </c:pt>
                <c:pt idx="5">
                  <c:v>ΔΓ/ΔΑ</c:v>
                </c:pt>
              </c:strCache>
            </c:strRef>
          </c:cat>
          <c:val>
            <c:numRef>
              <c:f>Φύλλο1!$B$2:$B$7</c:f>
              <c:numCache>
                <c:formatCode>0.0%</c:formatCode>
                <c:ptCount val="6"/>
                <c:pt idx="0">
                  <c:v>0.5</c:v>
                </c:pt>
                <c:pt idx="1">
                  <c:v>0.25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E85F-0047-A0F7-D46866AB04BE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1DCCF8A-322C-2340-ADE2-E55C80B1307D}" type="CELLRANGE">
                      <a:rPr lang="en-US">
                        <a:solidFill>
                          <a:schemeClr val="accent1"/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1AB3E84-7F4D-4D19-9DEE-F292EA9284E8}" type="CELLRANGE">
                      <a:rPr lang="el-GR"/>
                      <a:pPr>
                        <a:defRPr sz="2000" b="1" i="0" u="none" strike="noStrike" kern="1200" baseline="0"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1080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72589D9-5524-46CB-99CD-5158EF73C1A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85F-0047-A0F7-D46866AB04B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080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Φύλλο1!$A$2:$A$7</c:f>
              <c:strCache>
                <c:ptCount val="6"/>
                <c:pt idx="0">
                  <c:v>Πίεση για την προώθηση συγκεκριμένων φαρμάκων</c:v>
                </c:pt>
                <c:pt idx="1">
                  <c:v>Μέτρηση ποσότητας φαρμάκων που συνταγογραφώ</c:v>
                </c:pt>
                <c:pt idx="2">
                  <c:v>Παρακολούθηση ασθενών μου</c:v>
                </c:pt>
                <c:pt idx="3">
                  <c:v>Έντονος ανταγωνισμός μεταξύ εταιρειών</c:v>
                </c:pt>
                <c:pt idx="4">
                  <c:v>Ενόχληση επισκέψεων αντιπροσώπων κατά τη διάρκεια που εξετάζω ασθενείς</c:v>
                </c:pt>
                <c:pt idx="5">
                  <c:v>ΔΓ/ΔΑ</c:v>
                </c:pt>
              </c:strCache>
            </c:strRef>
          </c:cat>
          <c:val>
            <c:numRef>
              <c:f>Φύλλο1!$C$2:$C$7</c:f>
              <c:numCache>
                <c:formatCode>0.0%</c:formatCode>
                <c:ptCount val="6"/>
                <c:pt idx="0">
                  <c:v>6.6666666666666666E-2</c:v>
                </c:pt>
                <c:pt idx="1">
                  <c:v>6.6666666666666666E-2</c:v>
                </c:pt>
                <c:pt idx="2">
                  <c:v>6.6666666666666666E-2</c:v>
                </c:pt>
                <c:pt idx="3">
                  <c:v>6.6666666666666666E-2</c:v>
                </c:pt>
                <c:pt idx="4">
                  <c:v>6.6666666666666666E-2</c:v>
                </c:pt>
                <c:pt idx="5">
                  <c:v>6.6666666666666666E-2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Φύλλο1!$B$2:$B$8</c15:f>
                <c15:dlblRangeCache>
                  <c:ptCount val="7"/>
                  <c:pt idx="0">
                    <c:v>50,0%</c:v>
                  </c:pt>
                  <c:pt idx="1">
                    <c:v>25,0%</c:v>
                  </c:pt>
                  <c:pt idx="2">
                    <c:v>12,5%</c:v>
                  </c:pt>
                  <c:pt idx="3">
                    <c:v>12,5%</c:v>
                  </c:pt>
                  <c:pt idx="4">
                    <c:v>12,5%</c:v>
                  </c:pt>
                  <c:pt idx="5">
                    <c:v>12,5%</c:v>
                  </c:pt>
                  <c:pt idx="6">
                    <c:v>125,0%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5064840"/>
        <c:axId val="375069152"/>
      </c:barChart>
      <c:valAx>
        <c:axId val="37506915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5064840"/>
        <c:crosses val="autoZero"/>
        <c:crossBetween val="between"/>
      </c:valAx>
      <c:catAx>
        <c:axId val="375064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5069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  <c:userShapes r:id="rId1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456035000195235E-2"/>
          <c:y val="0.19163950721215958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Να συνεχίσω να δουλεύω και μετά τα 67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7B-4B85-9113-F1EE7734DBD7}"/>
                </c:ext>
              </c:extLst>
            </c:dLbl>
            <c:dLbl>
              <c:idx val="2"/>
              <c:layout>
                <c:manualLayout>
                  <c:x val="-2.3246609798775256E-2"/>
                  <c:y val="-2.7249832380186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28-4EB7-A694-CE5E2BB14A99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0.56000000000000005</c:v>
                </c:pt>
                <c:pt idx="1">
                  <c:v>0.49</c:v>
                </c:pt>
                <c:pt idx="2">
                  <c:v>0.44800000000000001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7B-4B85-9113-F1EE7734DBD7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Να συνταξιοδοτηθώ κανονικά / Στην ώρα μου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4357720909886369E-2"/>
                  <c:y val="5.2779176109909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7B-4B85-9113-F1EE7734DBD7}"/>
                </c:ext>
              </c:extLst>
            </c:dLbl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0.23400000000000001</c:v>
                </c:pt>
                <c:pt idx="1">
                  <c:v>0.33800000000000002</c:v>
                </c:pt>
                <c:pt idx="2">
                  <c:v>0.38100000000000001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7B-4B85-9113-F1EE7734DBD7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Να συνταξιοδοτηθώ πρόωρα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191054243219621E-2"/>
                  <c:y val="5.6974892676508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7B-4B85-9113-F1EE7734DBD7}"/>
                </c:ext>
              </c:extLst>
            </c:dLbl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0.04</c:v>
                </c:pt>
                <c:pt idx="1">
                  <c:v>6.3E-2</c:v>
                </c:pt>
                <c:pt idx="2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7B-4B85-9113-F1EE7734DB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5069544"/>
        <c:axId val="375069936"/>
      </c:lineChart>
      <c:catAx>
        <c:axId val="37506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75069936"/>
        <c:crosses val="autoZero"/>
        <c:auto val="1"/>
        <c:lblAlgn val="ctr"/>
        <c:lblOffset val="300"/>
        <c:noMultiLvlLbl val="0"/>
      </c:catAx>
      <c:valAx>
        <c:axId val="3750699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7506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3535542432195956E-2"/>
          <c:y val="1.3548578058260399E-2"/>
          <c:w val="0.72102492672305574"/>
          <c:h val="0.13995012095272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51-44B1-9002-1D603508BD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51-44B1-9002-1D603508BD2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51-44B1-9002-1D603508BD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651-44B1-9002-1D603508BD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651-44B1-9002-1D603508BD2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651-44B1-9002-1D603508BD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A651-44B1-9002-1D603508BD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A651-44B1-9002-1D603508BD21}"/>
              </c:ext>
            </c:extLst>
          </c:dPt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Όλα τα παραπάνω </c:v>
                </c:pt>
                <c:pt idx="6">
                  <c:v>Από το Πανεπιστήμιο</c:v>
                </c:pt>
                <c:pt idx="7">
                  <c:v>Άλλο</c:v>
                </c:pt>
              </c:strCache>
            </c:strRef>
          </c:cat>
          <c:val>
            <c:numRef>
              <c:f>Φύλλο1!$B$2:$B$9</c:f>
              <c:numCache>
                <c:formatCode>0.0%</c:formatCode>
                <c:ptCount val="8"/>
                <c:pt idx="0">
                  <c:v>0.37142857142857139</c:v>
                </c:pt>
                <c:pt idx="1">
                  <c:v>0.1714285714285714</c:v>
                </c:pt>
                <c:pt idx="2">
                  <c:v>0.15238095238095239</c:v>
                </c:pt>
                <c:pt idx="3">
                  <c:v>0.10476190476190481</c:v>
                </c:pt>
                <c:pt idx="4">
                  <c:v>0.10476190476190481</c:v>
                </c:pt>
                <c:pt idx="5">
                  <c:v>5.2380952380952382E-2</c:v>
                </c:pt>
                <c:pt idx="6">
                  <c:v>2.8571428571428571E-2</c:v>
                </c:pt>
                <c:pt idx="7">
                  <c:v>1.428571428571429E-2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651-44B1-9002-1D603508BD2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651-44B1-9002-1D603508BD2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651-44B1-9002-1D603508BD21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651-44B1-9002-1D603508BD2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651-44B1-9002-1D603508BD21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651-44B1-9002-1D603508BD21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A651-44B1-9002-1D603508BD21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A651-44B1-9002-1D603508BD21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A651-44B1-9002-1D603508BD2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1DA1E3D-A966-4B2F-A023-08DEA5ECD645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A651-44B1-9002-1D603508BD2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117CF53-CA7B-480B-8E2E-C26943E1693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651-44B1-9002-1D603508BD2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9C7B66B-1B8B-42A9-BBBB-4F1AA11C453A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651-44B1-9002-1D603508BD2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0BEC7AF-FF10-4F80-88EF-B5630F77BE1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651-44B1-9002-1D603508BD2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CAF0F3E-D874-40A7-999D-E826AA53642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651-44B1-9002-1D603508BD21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2150E9E-4CC0-4399-84DE-B861C4D2B1D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651-44B1-9002-1D603508BD21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127CDF0-BDC5-4FB9-9A96-D9595FD6C9BA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651-44B1-9002-1D603508BD2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4A2D27E-114C-4ED4-8669-8BA240FF6EB9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CC07-425D-9F5B-2E652A8A660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651-44B1-9002-1D603508B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Όλα τα παραπάνω </c:v>
                </c:pt>
                <c:pt idx="6">
                  <c:v>Από το Πανεπιστήμιο</c:v>
                </c:pt>
                <c:pt idx="7">
                  <c:v>Άλλο</c:v>
                </c:pt>
              </c:strCache>
            </c:strRef>
          </c:cat>
          <c:val>
            <c:numRef>
              <c:f>Φύλλο1!$C$2:$C$9</c:f>
              <c:numCache>
                <c:formatCode>0.0%</c:formatCode>
                <c:ptCount val="8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37,1%</c:v>
                  </c:pt>
                  <c:pt idx="1">
                    <c:v>17,1%</c:v>
                  </c:pt>
                  <c:pt idx="2">
                    <c:v>15,2%</c:v>
                  </c:pt>
                  <c:pt idx="3">
                    <c:v>10,5%</c:v>
                  </c:pt>
                  <c:pt idx="4">
                    <c:v>10,5%</c:v>
                  </c:pt>
                  <c:pt idx="5">
                    <c:v>5,2%</c:v>
                  </c:pt>
                  <c:pt idx="6">
                    <c:v>2,9%</c:v>
                  </c:pt>
                  <c:pt idx="7">
                    <c:v>1,4%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A651-44B1-9002-1D603508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2807352"/>
        <c:axId val="372805000"/>
      </c:barChart>
      <c:valAx>
        <c:axId val="37280500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2807352"/>
        <c:crosses val="autoZero"/>
        <c:crossBetween val="between"/>
      </c:valAx>
      <c:catAx>
        <c:axId val="372807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2805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0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5C-4512-822C-BFF51E9F300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75C-4512-822C-BFF51E9F30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75C-4512-822C-BFF51E9F30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75C-4512-822C-BFF51E9F300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75C-4512-822C-BFF51E9F300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75C-4512-822C-BFF51E9F300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75C-4512-822C-BFF51E9F300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375C-4512-822C-BFF51E9F300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375C-4512-822C-BFF51E9F300C}"/>
              </c:ext>
            </c:extLst>
          </c:dPt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τον Ιατρικό Σύλλογο</c:v>
                </c:pt>
                <c:pt idx="2">
                  <c:v>Από συνέδρια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Άλλο</c:v>
                </c:pt>
                <c:pt idx="7">
                  <c:v>ΔΓ/ΔΑ</c:v>
                </c:pt>
              </c:strCache>
            </c:strRef>
          </c:cat>
          <c:val>
            <c:numRef>
              <c:f>Φύλλο1!$B$2:$B$9</c:f>
              <c:numCache>
                <c:formatCode>0.0%</c:formatCode>
                <c:ptCount val="8"/>
                <c:pt idx="0">
                  <c:v>0.51428571428571423</c:v>
                </c:pt>
                <c:pt idx="1">
                  <c:v>0.1771428571428571</c:v>
                </c:pt>
                <c:pt idx="2">
                  <c:v>0.1657142857142857</c:v>
                </c:pt>
                <c:pt idx="3">
                  <c:v>5.1428571428571428E-2</c:v>
                </c:pt>
                <c:pt idx="4">
                  <c:v>2.8571428571428571E-2</c:v>
                </c:pt>
                <c:pt idx="5">
                  <c:v>1.714285714285714E-2</c:v>
                </c:pt>
                <c:pt idx="6">
                  <c:v>3.4285714285714287E-2</c:v>
                </c:pt>
                <c:pt idx="7">
                  <c:v>1.142857142857143E-2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75C-4512-822C-BFF51E9F300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75C-4512-822C-BFF51E9F300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75C-4512-822C-BFF51E9F300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75C-4512-822C-BFF51E9F300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375C-4512-822C-BFF51E9F300C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375C-4512-822C-BFF51E9F300C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375C-4512-822C-BFF51E9F300C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375C-4512-822C-BFF51E9F300C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375C-4512-822C-BFF51E9F300C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375C-4512-822C-BFF51E9F300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53264CA-8908-4D9B-97DE-EB7C2E9F0E4D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75C-4512-822C-BFF51E9F300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895A571-E432-42C6-AE4F-A273793E37F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75C-4512-822C-BFF51E9F300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806D112-58C5-438D-B462-D6F9D78EDB1A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75C-4512-822C-BFF51E9F300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DB33533-3995-4C03-81C2-B4DFB341349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75C-4512-822C-BFF51E9F300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F2A20E-E526-4974-8B16-C4AE3E28A790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75C-4512-822C-BFF51E9F300C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0D72F50-ABFC-4927-9415-9768DFF3EC3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375C-4512-822C-BFF51E9F300C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8406DDB-E5AF-4D6D-AC6A-C78864DFBA68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375C-4512-822C-BFF51E9F300C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4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3D890AC-C349-4540-AB1B-79774D7A1B19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375C-4512-822C-BFF51E9F30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75C-4512-822C-BFF51E9F3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Φύλλο1!$A$2:$A$9</c:f>
              <c:strCache>
                <c:ptCount val="8"/>
                <c:pt idx="0">
                  <c:v>Από το Ίντερνετ</c:v>
                </c:pt>
                <c:pt idx="1">
                  <c:v>Από τον Ιατρικό Σύλλογο</c:v>
                </c:pt>
                <c:pt idx="2">
                  <c:v>Από συνέδρια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Άλλο</c:v>
                </c:pt>
                <c:pt idx="7">
                  <c:v>ΔΓ/ΔΑ</c:v>
                </c:pt>
              </c:strCache>
            </c:strRef>
          </c:cat>
          <c:val>
            <c:numRef>
              <c:f>Φύλλο1!$C$2:$C$9</c:f>
              <c:numCache>
                <c:formatCode>0.0%</c:formatCode>
                <c:ptCount val="8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51,4%</c:v>
                  </c:pt>
                  <c:pt idx="1">
                    <c:v>17,7%</c:v>
                  </c:pt>
                  <c:pt idx="2">
                    <c:v>16,6%</c:v>
                  </c:pt>
                  <c:pt idx="3">
                    <c:v>5,1%</c:v>
                  </c:pt>
                  <c:pt idx="4">
                    <c:v>2,9%</c:v>
                  </c:pt>
                  <c:pt idx="5">
                    <c:v>1,7%</c:v>
                  </c:pt>
                  <c:pt idx="6">
                    <c:v>3,4%</c:v>
                  </c:pt>
                  <c:pt idx="7">
                    <c:v>1,1%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375C-4512-822C-BFF51E9F3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2809312"/>
        <c:axId val="372808136"/>
      </c:barChart>
      <c:valAx>
        <c:axId val="37280813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2809312"/>
        <c:crosses val="autoZero"/>
        <c:crossBetween val="between"/>
      </c:valAx>
      <c:catAx>
        <c:axId val="372809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2808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11767279090118"/>
          <c:y val="3.1778550849313747E-2"/>
          <c:w val="0.53681539807524059"/>
          <c:h val="0.913411932003111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51-44B1-9002-1D603508BD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51-44B1-9002-1D603508BD2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51-44B1-9002-1D603508BD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651-44B1-9002-1D603508BD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651-44B1-9002-1D603508BD2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651-44B1-9002-1D603508BD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A651-44B1-9002-1D603508BD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A651-44B1-9002-1D603508BD21}"/>
              </c:ext>
            </c:extLst>
          </c:dPt>
          <c:cat>
            <c:strRef>
              <c:f>Φύλλο1!$A$2:$A$8</c:f>
              <c:strCache>
                <c:ptCount val="7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Όλα τα παραπάνω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0.35903614457831318</c:v>
                </c:pt>
                <c:pt idx="1">
                  <c:v>0.23132530120481931</c:v>
                </c:pt>
                <c:pt idx="2">
                  <c:v>0.1108433734939759</c:v>
                </c:pt>
                <c:pt idx="3">
                  <c:v>0.10361445783132529</c:v>
                </c:pt>
                <c:pt idx="4">
                  <c:v>0.10120481927710839</c:v>
                </c:pt>
                <c:pt idx="5">
                  <c:v>7.2289156626506026E-3</c:v>
                </c:pt>
                <c:pt idx="6">
                  <c:v>8.6746987951807228E-2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651-44B1-9002-1D603508BD2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651-44B1-9002-1D603508BD2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651-44B1-9002-1D603508BD21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651-44B1-9002-1D603508BD2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651-44B1-9002-1D603508BD21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651-44B1-9002-1D603508BD21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A651-44B1-9002-1D603508BD21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A651-44B1-9002-1D603508BD21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A651-44B1-9002-1D603508BD2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752E80F-7D63-4D6A-B553-02BFB93E1DB2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A651-44B1-9002-1D603508BD2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5E86237-15D1-4FA7-B267-9CFDD641AA8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651-44B1-9002-1D603508BD2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31B4137-A0CD-4D10-A125-F9E27A4096BC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651-44B1-9002-1D603508BD2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6DA131A-F7DD-4DDA-9903-C423192B7DC9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651-44B1-9002-1D603508BD21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AA44980-4181-40A5-8A63-D0659DCE457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651-44B1-9002-1D603508BD21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50EF867-2B64-4E9A-A9BC-2BEDADD477B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651-44B1-9002-1D603508BD21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648000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F349336-D703-490F-BD37-B311475DEACC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A651-44B1-9002-1D603508BD2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651-44B1-9002-1D603508BD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648000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Από το Ίντερνετ</c:v>
                </c:pt>
                <c:pt idx="1">
                  <c:v>Από συνέδρια</c:v>
                </c:pt>
                <c:pt idx="2">
                  <c:v>Από τον Ιατρικό Σύλλογο</c:v>
                </c:pt>
                <c:pt idx="3">
                  <c:v>Από συναδέλφους</c:v>
                </c:pt>
                <c:pt idx="4">
                  <c:v>Από επιστημονικά περιοδικά</c:v>
                </c:pt>
                <c:pt idx="5">
                  <c:v>Από το Πανεπιστήμιο</c:v>
                </c:pt>
                <c:pt idx="6">
                  <c:v>Όλα τα παραπάνω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Φύλλο1!$B$2:$B$11</c15:f>
                <c15:dlblRangeCache>
                  <c:ptCount val="10"/>
                  <c:pt idx="0">
                    <c:v>35,9%</c:v>
                  </c:pt>
                  <c:pt idx="1">
                    <c:v>23,1%</c:v>
                  </c:pt>
                  <c:pt idx="2">
                    <c:v>11,1%</c:v>
                  </c:pt>
                  <c:pt idx="3">
                    <c:v>10,4%</c:v>
                  </c:pt>
                  <c:pt idx="4">
                    <c:v>10,1%</c:v>
                  </c:pt>
                  <c:pt idx="5">
                    <c:v>0,7%</c:v>
                  </c:pt>
                  <c:pt idx="6">
                    <c:v>8,7%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A651-44B1-9002-1D603508B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2811664"/>
        <c:axId val="372810488"/>
      </c:barChart>
      <c:valAx>
        <c:axId val="37281048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2811664"/>
        <c:crosses val="autoZero"/>
        <c:crossBetween val="between"/>
      </c:valAx>
      <c:catAx>
        <c:axId val="372811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2810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10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83989501312333"/>
          <c:y val="7.8746422905774729E-2"/>
          <c:w val="0.39375984251968499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5F-0047-A0F7-D46866AB04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5F-0047-A0F7-D46866AB04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5F-0047-A0F7-D46866AB04BE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5F-0047-A0F7-D46866AB04BE}"/>
                </c:ext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5F-0047-A0F7-D46866AB04BE}"/>
                </c:ext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D-1643-A8F3-E2F794EF3E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94-4EE8-B796-F9ED905CBDA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94-4EE8-B796-F9ED905CB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Στασιμότητα στην  επαγγελματική εξέλιξη</c:v>
                </c:pt>
                <c:pt idx="2">
                  <c:v>Κακή οργάνωση των δημόσιων νοσοκομείων</c:v>
                </c:pt>
                <c:pt idx="3">
                  <c:v>Κακές συνθήκες εργασίας</c:v>
                </c:pt>
                <c:pt idx="4">
                  <c:v>Μη ικανοποιητική ποιότητα ζωής</c:v>
                </c:pt>
                <c:pt idx="5">
                  <c:v>Έλλειψη κινήτρων</c:v>
                </c:pt>
                <c:pt idx="6">
                  <c:v>Όλα τα παραπάνω</c:v>
                </c:pt>
                <c:pt idx="7">
                  <c:v>Μεγάλη αναμονή για την λήψη ειδικότητας</c:v>
                </c:pt>
                <c:pt idx="8">
                  <c:v>Άλλο</c:v>
                </c:pt>
              </c:strCache>
            </c:strRef>
          </c:cat>
          <c:val>
            <c:numRef>
              <c:f>Φύλλο1!$B$2:$B$10</c:f>
              <c:numCache>
                <c:formatCode>0.0%</c:formatCode>
                <c:ptCount val="9"/>
                <c:pt idx="0">
                  <c:v>0.55238095238095242</c:v>
                </c:pt>
                <c:pt idx="1">
                  <c:v>9.5238095238095233E-2</c:v>
                </c:pt>
                <c:pt idx="2">
                  <c:v>9.5238095238095233E-2</c:v>
                </c:pt>
                <c:pt idx="3">
                  <c:v>9.0476190476190474E-2</c:v>
                </c:pt>
                <c:pt idx="4">
                  <c:v>7.6190476190476197E-2</c:v>
                </c:pt>
                <c:pt idx="5">
                  <c:v>4.7619047619047623E-2</c:v>
                </c:pt>
                <c:pt idx="6">
                  <c:v>1.9047619047619049E-2</c:v>
                </c:pt>
                <c:pt idx="7">
                  <c:v>4.7619047619047623E-3</c:v>
                </c:pt>
                <c:pt idx="8">
                  <c:v>1.9047619047619049E-2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F0563FB-E4A9-4599-B974-B3EEA3795E1E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8077EF8-2B7B-4DF7-B601-21F7F98634B4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4DEDC38-7950-4C5F-AD33-5FBCD34BDDE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32E0E98-696D-46AE-8A4F-4778FEEFC13A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6A4A78E-8E66-47F4-91D6-7C57873F6064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3187-42EF-8C49-ABED3D282CA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64F34A9-72D0-44E2-9597-1DB22677976E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3187-42EF-8C49-ABED3D282C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Στασιμότητα στην  επαγγελματική εξέλιξη</c:v>
                </c:pt>
                <c:pt idx="2">
                  <c:v>Κακή οργάνωση των δημόσιων νοσοκομείων</c:v>
                </c:pt>
                <c:pt idx="3">
                  <c:v>Κακές συνθήκες εργασίας</c:v>
                </c:pt>
                <c:pt idx="4">
                  <c:v>Μη ικανοποιητική ποιότητα ζωής</c:v>
                </c:pt>
                <c:pt idx="5">
                  <c:v>Έλλειψη κινήτρων</c:v>
                </c:pt>
                <c:pt idx="6">
                  <c:v>Όλα τα παραπάνω</c:v>
                </c:pt>
                <c:pt idx="7">
                  <c:v>Μεγάλη αναμονή για την λήψη ειδικότητας</c:v>
                </c:pt>
                <c:pt idx="8">
                  <c:v>Άλλο</c:v>
                </c:pt>
              </c:strCache>
            </c:strRef>
          </c:cat>
          <c:val>
            <c:numRef>
              <c:f>Φύλλο1!$C$2:$C$10</c:f>
              <c:numCache>
                <c:formatCode>0.0%</c:formatCode>
                <c:ptCount val="9"/>
                <c:pt idx="0">
                  <c:v>6.1111111111111116E-2</c:v>
                </c:pt>
                <c:pt idx="1">
                  <c:v>6.1111111111111116E-2</c:v>
                </c:pt>
                <c:pt idx="2">
                  <c:v>6.1111111111111116E-2</c:v>
                </c:pt>
                <c:pt idx="3">
                  <c:v>6.1111111111111116E-2</c:v>
                </c:pt>
                <c:pt idx="4">
                  <c:v>6.1111111111111116E-2</c:v>
                </c:pt>
                <c:pt idx="5">
                  <c:v>6.1111111111111116E-2</c:v>
                </c:pt>
                <c:pt idx="6">
                  <c:v>6.1111111111111116E-2</c:v>
                </c:pt>
                <c:pt idx="7">
                  <c:v>6.1111111111111116E-2</c:v>
                </c:pt>
                <c:pt idx="8">
                  <c:v>6.1111111111111116E-2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Φύλλο1!$B$2:$B$12</c15:f>
                <c15:dlblRangeCache>
                  <c:ptCount val="11"/>
                  <c:pt idx="0">
                    <c:v>55,2%</c:v>
                  </c:pt>
                  <c:pt idx="1">
                    <c:v>9,5%</c:v>
                  </c:pt>
                  <c:pt idx="2">
                    <c:v>9,5%</c:v>
                  </c:pt>
                  <c:pt idx="3">
                    <c:v>9,0%</c:v>
                  </c:pt>
                  <c:pt idx="4">
                    <c:v>7,6%</c:v>
                  </c:pt>
                  <c:pt idx="5">
                    <c:v>4,8%</c:v>
                  </c:pt>
                  <c:pt idx="6">
                    <c:v>1,9%</c:v>
                  </c:pt>
                  <c:pt idx="7">
                    <c:v>0,5%</c:v>
                  </c:pt>
                  <c:pt idx="8">
                    <c:v>1,9%</c:v>
                  </c:pt>
                  <c:pt idx="9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11320"/>
        <c:axId val="337212496"/>
      </c:barChart>
      <c:valAx>
        <c:axId val="33721249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11320"/>
        <c:crosses val="autoZero"/>
        <c:crossBetween val="between"/>
      </c:valAx>
      <c:catAx>
        <c:axId val="337211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12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Θετικά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F2-4CBD-983E-AC9B3AD2F601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0.25700000000000001</c:v>
                </c:pt>
                <c:pt idx="1">
                  <c:v>0.17399999999999999</c:v>
                </c:pt>
                <c:pt idx="2">
                  <c:v>0.1761904761904762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F2-4CBD-983E-AC9B3AD2F60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Αρνητικά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0.22900000000000001</c:v>
                </c:pt>
                <c:pt idx="1">
                  <c:v>0.48299999999999998</c:v>
                </c:pt>
                <c:pt idx="2">
                  <c:v>0.5714285714285714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F2-4CBD-983E-AC9B3AD2F601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Ούτε – ούτε (αυθ.)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0.497</c:v>
                </c:pt>
                <c:pt idx="1">
                  <c:v>0.32400000000000001</c:v>
                </c:pt>
                <c:pt idx="2">
                  <c:v>0.23333333333333331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F2-4CBD-983E-AC9B3AD2F6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0498488"/>
        <c:axId val="340500448"/>
      </c:lineChart>
      <c:catAx>
        <c:axId val="340498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40500448"/>
        <c:crosses val="autoZero"/>
        <c:auto val="1"/>
        <c:lblAlgn val="ctr"/>
        <c:lblOffset val="300"/>
        <c:noMultiLvlLbl val="0"/>
      </c:catAx>
      <c:valAx>
        <c:axId val="3405004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049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083989501312333"/>
          <c:y val="7.8746422905774729E-2"/>
          <c:w val="0.39375984251968499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5F-0047-A0F7-D46866AB04B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85F-0047-A0F7-D46866AB0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5F-0047-A0F7-D46866AB04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5F-0047-A0F7-D46866AB04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5F-0047-A0F7-D46866AB04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85F-0047-A0F7-D46866AB04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6D-1643-A8F3-E2F794EF3E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5F-0047-A0F7-D46866AB04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5F-0047-A0F7-D46866AB04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5F-0047-A0F7-D46866AB04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5F-0047-A0F7-D46866AB04BE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5F-0047-A0F7-D46866AB04BE}"/>
                </c:ext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5F-0047-A0F7-D46866AB04BE}"/>
                </c:ext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Φύλλο1!$A$2:$A$8</c:f>
              <c:strCache>
                <c:ptCount val="7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Κακή οργάνωση των δημόσιων νοσοκομείων</c:v>
                </c:pt>
                <c:pt idx="3">
                  <c:v>Έλλειψη κινήτρων</c:v>
                </c:pt>
                <c:pt idx="4">
                  <c:v>Όλα</c:v>
                </c:pt>
                <c:pt idx="5">
                  <c:v>Στασιμότητα στην  επαγγελματική εξέλιξη</c:v>
                </c:pt>
                <c:pt idx="6">
                  <c:v>Άλλο</c:v>
                </c:pt>
              </c:strCache>
            </c:strRef>
          </c:cat>
          <c:val>
            <c:numRef>
              <c:f>Φύλλο1!$B$2:$B$8</c:f>
              <c:numCache>
                <c:formatCode>0.0%</c:formatCode>
                <c:ptCount val="7"/>
                <c:pt idx="0">
                  <c:v>0.52571428571428569</c:v>
                </c:pt>
                <c:pt idx="1">
                  <c:v>0.1142857142857143</c:v>
                </c:pt>
                <c:pt idx="2">
                  <c:v>8.5714285714285715E-2</c:v>
                </c:pt>
                <c:pt idx="3">
                  <c:v>0.08</c:v>
                </c:pt>
                <c:pt idx="4">
                  <c:v>0.08</c:v>
                </c:pt>
                <c:pt idx="5">
                  <c:v>6.2857142857142861E-2</c:v>
                </c:pt>
                <c:pt idx="6">
                  <c:v>5.1428571428571428E-2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5F-0047-A0F7-D46866AB04B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85F-0047-A0F7-D46866AB04BE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85F-0047-A0F7-D46866AB04BE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E85F-0047-A0F7-D46866AB04BE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E85F-0047-A0F7-D46866AB04BE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E85F-0047-A0F7-D46866AB04BE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E85F-0047-A0F7-D46866AB04BE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6D-1643-A8F3-E2F794EF3E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5B4CC3E-C517-4473-98FF-322567EE4A53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85F-0047-A0F7-D46866AB04B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10C0088-44A3-4772-AEE0-9EFC198D4E72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5F-0047-A0F7-D46866AB04B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AA6DDFBF-7E96-4687-9F0A-1F0DD12D14BF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5F-0047-A0F7-D46866AB04B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244DA60-06CD-4C54-B335-7525CE647606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85F-0047-A0F7-D46866AB04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5F-0047-A0F7-D46866AB04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5F-0047-A0F7-D46866AB04B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6D-1643-A8F3-E2F794EF3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Φύλλο1!$A$2:$A$8</c:f>
              <c:strCache>
                <c:ptCount val="7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Κακή οργάνωση των δημόσιων νοσοκομείων</c:v>
                </c:pt>
                <c:pt idx="3">
                  <c:v>Έλλειψη κινήτρων</c:v>
                </c:pt>
                <c:pt idx="4">
                  <c:v>Όλα</c:v>
                </c:pt>
                <c:pt idx="5">
                  <c:v>Στασιμότητα στην  επαγγελματική εξέλιξη</c:v>
                </c:pt>
                <c:pt idx="6">
                  <c:v>Άλλο</c:v>
                </c:pt>
              </c:strCache>
            </c:strRef>
          </c:cat>
          <c:val>
            <c:numRef>
              <c:f>Φύλλο1!$C$2:$C$8</c:f>
              <c:numCache>
                <c:formatCode>0.0%</c:formatCode>
                <c:ptCount val="7"/>
                <c:pt idx="0">
                  <c:v>7.8571428571428584E-2</c:v>
                </c:pt>
                <c:pt idx="1">
                  <c:v>7.8571428571428584E-2</c:v>
                </c:pt>
                <c:pt idx="2">
                  <c:v>7.8571428571428584E-2</c:v>
                </c:pt>
                <c:pt idx="3">
                  <c:v>7.8571428571428584E-2</c:v>
                </c:pt>
                <c:pt idx="4">
                  <c:v>7.8571428571428584E-2</c:v>
                </c:pt>
                <c:pt idx="5">
                  <c:v>7.8571428571428584E-2</c:v>
                </c:pt>
                <c:pt idx="6">
                  <c:v>7.8571428571428584E-2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Φύλλο1!$B$2:$B$10</c15:f>
                <c15:dlblRangeCache>
                  <c:ptCount val="9"/>
                  <c:pt idx="0">
                    <c:v>52,6%</c:v>
                  </c:pt>
                  <c:pt idx="1">
                    <c:v>11,4%</c:v>
                  </c:pt>
                  <c:pt idx="2">
                    <c:v>8,6%</c:v>
                  </c:pt>
                  <c:pt idx="3">
                    <c:v>8,0%</c:v>
                  </c:pt>
                  <c:pt idx="4">
                    <c:v>8,0%</c:v>
                  </c:pt>
                  <c:pt idx="5">
                    <c:v>6,3%</c:v>
                  </c:pt>
                  <c:pt idx="6">
                    <c:v>5,1%</c:v>
                  </c:pt>
                  <c:pt idx="7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5F-0047-A0F7-D46866AB0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14064"/>
        <c:axId val="337213672"/>
      </c:barChart>
      <c:valAx>
        <c:axId val="33721367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14064"/>
        <c:crosses val="autoZero"/>
        <c:crossBetween val="between"/>
      </c:valAx>
      <c:catAx>
        <c:axId val="337214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13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741207349081364"/>
          <c:y val="7.8746422905774729E-2"/>
          <c:w val="0.41459317585301836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1C-4367-A3F2-5002FC9F26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11C-4367-A3F2-5002FC9F26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11C-4367-A3F2-5002FC9F266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11C-4367-A3F2-5002FC9F266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C11C-4367-A3F2-5002FC9F266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C11C-4367-A3F2-5002FC9F266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C11C-4367-A3F2-5002FC9F266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1C-4367-A3F2-5002FC9F26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1C-4367-A3F2-5002FC9F266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1C-4367-A3F2-5002FC9F266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1C-4367-A3F2-5002FC9F2668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1C-4367-A3F2-5002FC9F2668}"/>
                </c:ext>
              </c:extLst>
            </c:dLbl>
            <c:dLbl>
              <c:idx val="5"/>
              <c:layout>
                <c:manualLayout>
                  <c:x val="0.1375000000000000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1C-4367-A3F2-5002FC9F2668}"/>
                </c:ext>
              </c:extLst>
            </c:dLbl>
            <c:dLbl>
              <c:idx val="6"/>
              <c:layout>
                <c:manualLayout>
                  <c:x val="0.14166666666666666"/>
                  <c:y val="-2.28372988114894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1C-4367-A3F2-5002FC9F266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11C-4367-A3F2-5002FC9F266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1C-4367-A3F2-5002FC9F2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Έλλειψη κινήτρων</c:v>
                </c:pt>
                <c:pt idx="3">
                  <c:v>Όλα</c:v>
                </c:pt>
                <c:pt idx="4">
                  <c:v>Στασιμότητα στην επαγγελματική εξέλιξη</c:v>
                </c:pt>
                <c:pt idx="5">
                  <c:v>Κακή οργάνωση των δημόσιων νοσοκομείων</c:v>
                </c:pt>
                <c:pt idx="6">
                  <c:v>Απαξίωση του επαγγέλματος</c:v>
                </c:pt>
                <c:pt idx="7">
                  <c:v>Συμβάσεις με ταμεία</c:v>
                </c:pt>
                <c:pt idx="8">
                  <c:v>ΔΓ/ΔΑ</c:v>
                </c:pt>
              </c:strCache>
            </c:strRef>
          </c:cat>
          <c:val>
            <c:numRef>
              <c:f>Φύλλο1!$B$2:$B$10</c:f>
              <c:numCache>
                <c:formatCode>0.00%</c:formatCode>
                <c:ptCount val="9"/>
                <c:pt idx="0">
                  <c:v>0.57699999999999996</c:v>
                </c:pt>
                <c:pt idx="1">
                  <c:v>0.193</c:v>
                </c:pt>
                <c:pt idx="2">
                  <c:v>0.105</c:v>
                </c:pt>
                <c:pt idx="3">
                  <c:v>6.0999999999999999E-2</c:v>
                </c:pt>
                <c:pt idx="4">
                  <c:v>3.2000000000000001E-2</c:v>
                </c:pt>
                <c:pt idx="5">
                  <c:v>0.02</c:v>
                </c:pt>
                <c:pt idx="6">
                  <c:v>7.0000000000000001E-3</c:v>
                </c:pt>
                <c:pt idx="7" formatCode="0.0%">
                  <c:v>2E-3</c:v>
                </c:pt>
                <c:pt idx="8" formatCode="0.0%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11C-4367-A3F2-5002FC9F2668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11C-4367-A3F2-5002FC9F2668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11C-4367-A3F2-5002FC9F2668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11C-4367-A3F2-5002FC9F266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11C-4367-A3F2-5002FC9F2668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11C-4367-A3F2-5002FC9F2668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C11C-4367-A3F2-5002FC9F2668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C11C-4367-A3F2-5002FC9F266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DEB927C-93A3-4B99-9F30-02AB6EE39424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C11C-4367-A3F2-5002FC9F266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C307C04-F59B-4581-BCD2-7C95C1ADFB9F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11C-4367-A3F2-5002FC9F266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CD55FFE-4D4F-4D52-AF40-DC917D7B8D7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C11C-4367-A3F2-5002FC9F266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27694B60-B1AD-4655-9D05-B39C72A917EB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C11C-4367-A3F2-5002FC9F26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11C-4367-A3F2-5002FC9F266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11C-4367-A3F2-5002FC9F266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11C-4367-A3F2-5002FC9F266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EC695AE-E5DA-4751-9990-3C175CC7DE2E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2E63-41EF-8BE0-22991C17BED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1B32180-CD85-4E77-9B5D-098826FD41E1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2E63-41EF-8BE0-22991C17BE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Φύλλο1!$A$2:$A$10</c:f>
              <c:strCache>
                <c:ptCount val="9"/>
                <c:pt idx="0">
                  <c:v>Χαμηλοί μισθοί</c:v>
                </c:pt>
                <c:pt idx="1">
                  <c:v>Κακές συνθήκες εργασίας</c:v>
                </c:pt>
                <c:pt idx="2">
                  <c:v>Έλλειψη κινήτρων</c:v>
                </c:pt>
                <c:pt idx="3">
                  <c:v>Όλα</c:v>
                </c:pt>
                <c:pt idx="4">
                  <c:v>Στασιμότητα στην επαγγελματική εξέλιξη</c:v>
                </c:pt>
                <c:pt idx="5">
                  <c:v>Κακή οργάνωση των δημόσιων νοσοκομείων</c:v>
                </c:pt>
                <c:pt idx="6">
                  <c:v>Απαξίωση του επαγγέλματος</c:v>
                </c:pt>
                <c:pt idx="7">
                  <c:v>Συμβάσεις με ταμεία</c:v>
                </c:pt>
                <c:pt idx="8">
                  <c:v>ΔΓ/ΔΑ</c:v>
                </c:pt>
              </c:strCache>
            </c:strRef>
          </c:cat>
          <c:val>
            <c:numRef>
              <c:f>Φύλλο1!$C$2:$C$10</c:f>
              <c:numCache>
                <c:formatCode>0.0%</c:formatCode>
                <c:ptCount val="9"/>
                <c:pt idx="0">
                  <c:v>6.1111111111111116E-2</c:v>
                </c:pt>
                <c:pt idx="1">
                  <c:v>6.1111111111111116E-2</c:v>
                </c:pt>
                <c:pt idx="2">
                  <c:v>6.1111111111111116E-2</c:v>
                </c:pt>
                <c:pt idx="3">
                  <c:v>6.1111111111111116E-2</c:v>
                </c:pt>
                <c:pt idx="4">
                  <c:v>6.1111111111111116E-2</c:v>
                </c:pt>
                <c:pt idx="5">
                  <c:v>6.1111111111111116E-2</c:v>
                </c:pt>
                <c:pt idx="6">
                  <c:v>6.1111111111111116E-2</c:v>
                </c:pt>
                <c:pt idx="7">
                  <c:v>6.1111111111111116E-2</c:v>
                </c:pt>
                <c:pt idx="8">
                  <c:v>6.1111111111111116E-2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Φύλλο1!$B$2:$B$12</c15:f>
                <c15:dlblRangeCache>
                  <c:ptCount val="11"/>
                  <c:pt idx="0">
                    <c:v>57,70%</c:v>
                  </c:pt>
                  <c:pt idx="1">
                    <c:v>19,30%</c:v>
                  </c:pt>
                  <c:pt idx="2">
                    <c:v>10,50%</c:v>
                  </c:pt>
                  <c:pt idx="3">
                    <c:v>6,10%</c:v>
                  </c:pt>
                  <c:pt idx="4">
                    <c:v>3,20%</c:v>
                  </c:pt>
                  <c:pt idx="5">
                    <c:v>2,00%</c:v>
                  </c:pt>
                  <c:pt idx="6">
                    <c:v>0,70%</c:v>
                  </c:pt>
                  <c:pt idx="7">
                    <c:v>0,2%</c:v>
                  </c:pt>
                  <c:pt idx="8">
                    <c:v>0,2%</c:v>
                  </c:pt>
                  <c:pt idx="9">
                    <c:v>99,9%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C11C-4367-A3F2-5002FC9F2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14848"/>
        <c:axId val="337210144"/>
      </c:barChart>
      <c:valAx>
        <c:axId val="337210144"/>
        <c:scaling>
          <c:orientation val="minMax"/>
        </c:scaling>
        <c:delete val="1"/>
        <c:axPos val="t"/>
        <c:numFmt formatCode="0.00%" sourceLinked="1"/>
        <c:majorTickMark val="out"/>
        <c:minorTickMark val="none"/>
        <c:tickLblPos val="nextTo"/>
        <c:crossAx val="337214848"/>
        <c:crosses val="autoZero"/>
        <c:crossBetween val="between"/>
      </c:valAx>
      <c:catAx>
        <c:axId val="337214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10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9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ΝΑΙ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EB-4191-A384-B18736FF6081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0.29099999999999998</c:v>
                </c:pt>
                <c:pt idx="1">
                  <c:v>0.32500000000000001</c:v>
                </c:pt>
                <c:pt idx="2">
                  <c:v>0.224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EB-4191-A384-B18736FF608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ΌΧΙ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8524387576553035E-2"/>
                  <c:y val="-5.6974892676508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EB-4191-A384-B18736FF6081}"/>
                </c:ext>
              </c:extLst>
            </c:dLbl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0.629</c:v>
                </c:pt>
                <c:pt idx="1">
                  <c:v>0.56399999999999995</c:v>
                </c:pt>
                <c:pt idx="2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EB-4191-A384-B18736FF60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2804608"/>
        <c:axId val="377745696"/>
      </c:lineChart>
      <c:catAx>
        <c:axId val="37280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77745696"/>
        <c:crosses val="autoZero"/>
        <c:auto val="1"/>
        <c:lblAlgn val="ctr"/>
        <c:lblOffset val="300"/>
        <c:noMultiLvlLbl val="0"/>
      </c:catAx>
      <c:valAx>
        <c:axId val="3777456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7280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2317249943760912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79FB-47DE-9339-457DEE8526BE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79FB-47DE-9339-457DEE8526BE}"/>
              </c:ext>
            </c:extLst>
          </c:dPt>
          <c:dLbls>
            <c:dLbl>
              <c:idx val="0"/>
              <c:layout>
                <c:manualLayout>
                  <c:x val="0.15833333333333333"/>
                  <c:y val="1.1041022794317434E-2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FB-47DE-9339-457DEE8526BE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FB-47DE-9339-457DEE8526B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Φύλλο1!$A$2:$A$3</c:f>
              <c:strCache>
                <c:ptCount val="2"/>
                <c:pt idx="0">
                  <c:v>ΝΑΙ</c:v>
                </c:pt>
                <c:pt idx="1">
                  <c:v>ΟΧΙ</c:v>
                </c:pt>
              </c:strCache>
            </c:strRef>
          </c:cat>
          <c:val>
            <c:numRef>
              <c:f>Φύλλο1!$B$2:$B$3</c:f>
              <c:numCache>
                <c:formatCode>0.0%</c:formatCode>
                <c:ptCount val="2"/>
                <c:pt idx="0">
                  <c:v>0.2142857142857143</c:v>
                </c:pt>
                <c:pt idx="1">
                  <c:v>0.7857142857142857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FB-47DE-9339-457DEE8526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2317249943760912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79FB-47DE-9339-457DEE8526BE}"/>
              </c:ext>
            </c:extLst>
          </c:dPt>
          <c:dPt>
            <c:idx val="1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79FB-47DE-9339-457DEE8526B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79FB-47DE-9339-457DEE8526BE}"/>
              </c:ext>
            </c:extLst>
          </c:dPt>
          <c:dLbls>
            <c:dLbl>
              <c:idx val="0"/>
              <c:layout>
                <c:manualLayout>
                  <c:x val="3.0555555555555555E-2"/>
                  <c:y val="-0.15338749908066401"/>
                </c:manualLayout>
              </c:layout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FB-47DE-9339-457DEE8526BE}"/>
                </c:ext>
              </c:extLst>
            </c:dLbl>
            <c:dLbl>
              <c:idx val="1"/>
              <c:numFmt formatCode="0.0%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FB-47DE-9339-457DEE8526BE}"/>
                </c:ext>
              </c:extLst>
            </c:dLbl>
            <c:dLbl>
              <c:idx val="2"/>
              <c:layout>
                <c:manualLayout>
                  <c:x val="-0.10972211286089238"/>
                  <c:y val="-0.14387495664060876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720133420822397"/>
                      <c:h val="0.135493669483925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9FB-47DE-9339-457DEE8526B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Θετική</c:v>
                </c:pt>
                <c:pt idx="1">
                  <c:v>Αρνητική</c:v>
                </c:pt>
                <c:pt idx="2">
                  <c:v>Ούτε θετική ούτε αρνητική (αυθ.)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0.57777777777777772</c:v>
                </c:pt>
                <c:pt idx="1">
                  <c:v>0.31111111111111112</c:v>
                </c:pt>
                <c:pt idx="2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FB-47DE-9339-457DEE8526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45100612423447"/>
          <c:y val="7.8746422905774729E-2"/>
          <c:w val="0.49514873140857391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72-4F76-884A-04D45EC1F96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872-4F76-884A-04D45EC1F9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872-4F76-884A-04D45EC1F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872-4F76-884A-04D45EC1F96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872-4F76-884A-04D45EC1F9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72-4F76-884A-04D45EC1F9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72-4F76-884A-04D45EC1F9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72-4F76-884A-04D45EC1F9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72-4F76-884A-04D45EC1F96A}"/>
                </c:ext>
              </c:extLst>
            </c:dLbl>
            <c:dLbl>
              <c:idx val="4"/>
              <c:layout>
                <c:manualLayout>
                  <c:x val="0.13194444444444434"/>
                  <c:y val="-4.567459762297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72-4F76-884A-04D45EC1F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Φύλλο1!$A$2:$A$6</c:f>
              <c:strCache>
                <c:ptCount val="5"/>
                <c:pt idx="0">
                  <c:v>Πάνω από 20 χρόνια</c:v>
                </c:pt>
                <c:pt idx="1">
                  <c:v>13-20</c:v>
                </c:pt>
                <c:pt idx="2">
                  <c:v>8-12</c:v>
                </c:pt>
                <c:pt idx="3">
                  <c:v>4-7</c:v>
                </c:pt>
                <c:pt idx="4">
                  <c:v>1-3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0.481904761904762</c:v>
                </c:pt>
                <c:pt idx="1">
                  <c:v>0.26190476190476192</c:v>
                </c:pt>
                <c:pt idx="2">
                  <c:v>0.154285714285714</c:v>
                </c:pt>
                <c:pt idx="3">
                  <c:v>5.2857142857142901E-2</c:v>
                </c:pt>
                <c:pt idx="4">
                  <c:v>4.9047619047619E-2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72-4F76-884A-04D45EC1F96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872-4F76-884A-04D45EC1F96A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872-4F76-884A-04D45EC1F96A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872-4F76-884A-04D45EC1F96A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872-4F76-884A-04D45EC1F96A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872-4F76-884A-04D45EC1F96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445270B-6A39-4511-B20D-7D45AD3AD12F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5872-4F76-884A-04D45EC1F96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A6D3950-50FA-4AB9-BF69-62AE6B59BEA9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872-4F76-884A-04D45EC1F96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B30E1D65-7968-42F5-8190-6CE3B30AF266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872-4F76-884A-04D45EC1F96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DE2D265-BD87-435B-985C-A22663E0DA0C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5872-4F76-884A-04D45EC1F9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872-4F76-884A-04D45EC1F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Πάνω από 20 χρόνια</c:v>
                </c:pt>
                <c:pt idx="1">
                  <c:v>13-20</c:v>
                </c:pt>
                <c:pt idx="2">
                  <c:v>8-12</c:v>
                </c:pt>
                <c:pt idx="3">
                  <c:v>4-7</c:v>
                </c:pt>
                <c:pt idx="4">
                  <c:v>1-3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7.8571428571428584E-2</c:v>
                </c:pt>
                <c:pt idx="1">
                  <c:v>7.8571428571428584E-2</c:v>
                </c:pt>
                <c:pt idx="2">
                  <c:v>7.8571428571428584E-2</c:v>
                </c:pt>
                <c:pt idx="3">
                  <c:v>7.8571428571428584E-2</c:v>
                </c:pt>
                <c:pt idx="4">
                  <c:v>7.8571428571428584E-2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Φύλλο1!$B$2:$B$10</c15:f>
                <c15:dlblRangeCache>
                  <c:ptCount val="9"/>
                  <c:pt idx="0">
                    <c:v>48,2%</c:v>
                  </c:pt>
                  <c:pt idx="1">
                    <c:v>26,2%</c:v>
                  </c:pt>
                  <c:pt idx="2">
                    <c:v>15,4%</c:v>
                  </c:pt>
                  <c:pt idx="3">
                    <c:v>5,3%</c:v>
                  </c:pt>
                  <c:pt idx="4">
                    <c:v>4,9%</c:v>
                  </c:pt>
                  <c:pt idx="7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5872-4F76-884A-04D45EC1F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7745304"/>
        <c:axId val="377744912"/>
      </c:barChart>
      <c:valAx>
        <c:axId val="3777449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7745304"/>
        <c:crosses val="autoZero"/>
        <c:crossBetween val="between"/>
      </c:valAx>
      <c:catAx>
        <c:axId val="377745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77744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7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Lbls>
            <c:dLbl>
              <c:idx val="0"/>
              <c:layout>
                <c:manualLayout>
                  <c:x val="3.3857720909886264E-3"/>
                  <c:y val="-5.087331073699905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9999999999998"/>
                      <c:h val="8.7877910024295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layout>
                <c:manualLayout>
                  <c:x val="-8.3511592300962896E-3"/>
                  <c:y val="3.409967741871676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2.1033792650918686E-2"/>
                  <c:y val="-0.11621845328937068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Ιδιωτικό</c:v>
                </c:pt>
                <c:pt idx="1">
                  <c:v>Και στα δύο</c:v>
                </c:pt>
                <c:pt idx="2">
                  <c:v>Δημόσιο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0.60476190476190494</c:v>
                </c:pt>
                <c:pt idx="1">
                  <c:v>0.23809523809523811</c:v>
                </c:pt>
                <c:pt idx="2">
                  <c:v>0.157142857142857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B488-47BE-9C37-A57266464483}"/>
              </c:ext>
            </c:extLst>
          </c:dPt>
          <c:dLbls>
            <c:dLbl>
              <c:idx val="0"/>
              <c:layout>
                <c:manualLayout>
                  <c:x val="5.833333333333323E-2"/>
                  <c:y val="-0.116470202994778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5-554F-A16A-46E3F7053A96}"/>
                </c:ext>
              </c:extLst>
            </c:dLbl>
            <c:dLbl>
              <c:idx val="1"/>
              <c:layout>
                <c:manualLayout>
                  <c:x val="-0.1125"/>
                  <c:y val="2.51210241753443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3.888888888888889E-2"/>
                  <c:y val="-0.125605120876721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dLbl>
              <c:idx val="3"/>
              <c:layout>
                <c:manualLayout>
                  <c:x val="-4.1666666666666666E-3"/>
                  <c:y val="-0.1347400387586653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88-47BE-9C37-A5726646448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Δεν διατηρώ δεύτερο ιατρείο</c:v>
                </c:pt>
                <c:pt idx="1">
                  <c:v>Στον ίδιο νομό</c:v>
                </c:pt>
                <c:pt idx="2">
                  <c:v>ΔΓ/ΔΑ</c:v>
                </c:pt>
                <c:pt idx="3">
                  <c:v>Σε άλλο νομό της χώρας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0.71904761904761905</c:v>
                </c:pt>
                <c:pt idx="1">
                  <c:v>0.15714285714285711</c:v>
                </c:pt>
                <c:pt idx="2">
                  <c:v>9.0476190476190474E-2</c:v>
                </c:pt>
                <c:pt idx="3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45100612423447"/>
          <c:y val="7.8746422905774729E-2"/>
          <c:w val="0.49514873140857391"/>
          <c:h val="0.777378594581841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E3-409F-A39A-12112AEB373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7E3-409F-A39A-12112AEB373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7E3-409F-A39A-12112AEB373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7E3-409F-A39A-12112AEB373C}"/>
              </c:ext>
            </c:extLst>
          </c:dPt>
          <c:cat>
            <c:strRef>
              <c:f>Φύλλο1!$A$2:$A$6</c:f>
              <c:strCache>
                <c:ptCount val="5"/>
                <c:pt idx="0">
                  <c:v>Παθολογικός</c:v>
                </c:pt>
                <c:pt idx="1">
                  <c:v>Χειρουργικός</c:v>
                </c:pt>
                <c:pt idx="2">
                  <c:v>Εργαστηριακός</c:v>
                </c:pt>
                <c:pt idx="3">
                  <c:v>Ψυχιατρικός</c:v>
                </c:pt>
                <c:pt idx="4">
                  <c:v>ΔΓ/ΔΑ</c:v>
                </c:pt>
              </c:strCache>
            </c:strRef>
          </c:cat>
          <c:val>
            <c:numRef>
              <c:f>Φύλλο1!$B$2:$B$6</c:f>
              <c:numCache>
                <c:formatCode>0.0%</c:formatCode>
                <c:ptCount val="5"/>
                <c:pt idx="0">
                  <c:v>0.582380952380952</c:v>
                </c:pt>
                <c:pt idx="1">
                  <c:v>0.23428571428571399</c:v>
                </c:pt>
                <c:pt idx="2">
                  <c:v>0.116190476190476</c:v>
                </c:pt>
                <c:pt idx="3">
                  <c:v>6.2380952380952398E-2</c:v>
                </c:pt>
                <c:pt idx="4">
                  <c:v>4.7619047619047623E-3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7E3-409F-A39A-12112AEB373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Σειρά 3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7E3-409F-A39A-12112AEB373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7E3-409F-A39A-12112AEB373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7E3-409F-A39A-12112AEB373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7E3-409F-A39A-12112AEB373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3DC53B5-FF89-41CB-B72D-54E39E44A0E3}" type="CELLRANGE">
                      <a:rPr lang="en-US"/>
                      <a:pPr>
                        <a:defRPr sz="2000" b="1" i="0" u="none" strike="noStrike" kern="1200" baseline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57E3-409F-A39A-12112AEB373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FC568AF-0DA6-4AC7-A53B-1FD455858647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7E3-409F-A39A-12112AEB373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2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703C720-1907-4073-B8AD-F1520773EA11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7E3-409F-A39A-12112AEB373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827999" tIns="19050" rIns="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FA3EFFA-FDF6-42EA-829E-1E6C15D7E335}" type="CELLRANGE">
                      <a:rPr lang="el-GR"/>
                      <a:pPr>
                        <a:defRPr sz="2000" b="1" i="0" u="none" strike="noStrike" kern="1200" baseline="0">
                          <a:solidFill>
                            <a:schemeClr val="accent5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[ΠΕΡΙΟΧΗΚΕΛΙΟΥ]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7E3-409F-A39A-12112AEB373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45837BE-0C4A-4442-B641-E8EE7C1E25A8}" type="CELLRANGE">
                      <a:rPr lang="el-GR"/>
                      <a:pPr/>
                      <a:t>[ΠΕΡΙΟΧΗΚΕΛΙΟΥ]</a:t>
                    </a:fld>
                    <a:endParaRPr lang="el-G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21F1-417C-9127-BC2F03465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827999" tIns="19050" rIns="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Παθολογικός</c:v>
                </c:pt>
                <c:pt idx="1">
                  <c:v>Χειρουργικός</c:v>
                </c:pt>
                <c:pt idx="2">
                  <c:v>Εργαστηριακός</c:v>
                </c:pt>
                <c:pt idx="3">
                  <c:v>Ψυχιατρικός</c:v>
                </c:pt>
                <c:pt idx="4">
                  <c:v>ΔΓ/ΔΑ</c:v>
                </c:pt>
              </c:strCache>
            </c:strRef>
          </c:cat>
          <c:val>
            <c:numRef>
              <c:f>Φύλλο1!$C$2:$C$6</c:f>
              <c:numCache>
                <c:formatCode>0.0%</c:formatCode>
                <c:ptCount val="5"/>
                <c:pt idx="0">
                  <c:v>0.11000000000000001</c:v>
                </c:pt>
                <c:pt idx="1">
                  <c:v>0.11000000000000001</c:v>
                </c:pt>
                <c:pt idx="2">
                  <c:v>0.11000000000000001</c:v>
                </c:pt>
                <c:pt idx="3">
                  <c:v>0.11000000000000001</c:v>
                </c:pt>
                <c:pt idx="4">
                  <c:v>0.11000000000000001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Φύλλο1!$B$2:$B$8</c15:f>
                <c15:dlblRangeCache>
                  <c:ptCount val="7"/>
                  <c:pt idx="0">
                    <c:v>58,2%</c:v>
                  </c:pt>
                  <c:pt idx="1">
                    <c:v>23,4%</c:v>
                  </c:pt>
                  <c:pt idx="2">
                    <c:v>11,6%</c:v>
                  </c:pt>
                  <c:pt idx="3">
                    <c:v>6,2%</c:v>
                  </c:pt>
                  <c:pt idx="4">
                    <c:v>0,5%</c:v>
                  </c:pt>
                  <c:pt idx="5">
                    <c:v>100,0%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57E3-409F-A39A-12112AEB3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210928"/>
        <c:axId val="337208968"/>
      </c:barChart>
      <c:valAx>
        <c:axId val="33720896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10928"/>
        <c:crosses val="autoZero"/>
        <c:crossBetween val="between"/>
      </c:valAx>
      <c:catAx>
        <c:axId val="337210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337208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/>
      </a:pPr>
      <a:endParaRPr lang="el-GR"/>
    </a:p>
  </c:txPr>
  <c:externalData r:id="rId6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Θετικά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88-40FA-B8E0-94913412B0C5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0.25700000000000001</c:v>
                </c:pt>
                <c:pt idx="1">
                  <c:v>0.17399999999999999</c:v>
                </c:pt>
                <c:pt idx="2">
                  <c:v>0.24285714285714291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88-40FA-B8E0-94913412B0C5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Αρνητικά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0.22900000000000001</c:v>
                </c:pt>
                <c:pt idx="1">
                  <c:v>0.48299999999999998</c:v>
                </c:pt>
                <c:pt idx="2">
                  <c:v>0.49047619047619051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88-40FA-B8E0-94913412B0C5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Ούτε – ούτε (αυθ.)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0.497</c:v>
                </c:pt>
                <c:pt idx="1">
                  <c:v>0.32400000000000001</c:v>
                </c:pt>
                <c:pt idx="2">
                  <c:v>0.23333333333333331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88-40FA-B8E0-94913412B0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0499664"/>
        <c:axId val="340502016"/>
      </c:lineChart>
      <c:catAx>
        <c:axId val="34049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40502016"/>
        <c:crosses val="autoZero"/>
        <c:auto val="1"/>
        <c:lblAlgn val="ctr"/>
        <c:lblOffset val="300"/>
        <c:noMultiLvlLbl val="0"/>
      </c:catAx>
      <c:valAx>
        <c:axId val="3405020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049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616360454943"/>
          <c:y val="0.10201617348000273"/>
          <c:w val="0.49521292650918636"/>
          <c:h val="0.85658371134878686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C705-554F-A16A-46E3F7053A96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C705-554F-A16A-46E3F7053A9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C705-554F-A16A-46E3F7053A96}"/>
              </c:ext>
            </c:extLst>
          </c:dPt>
          <c:dLbls>
            <c:dLbl>
              <c:idx val="1"/>
              <c:layout>
                <c:manualLayout>
                  <c:x val="-2.7777777777778798E-3"/>
                  <c:y val="-3.69172960858854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5-554F-A16A-46E3F7053A96}"/>
                </c:ext>
              </c:extLst>
            </c:dLbl>
            <c:dLbl>
              <c:idx val="2"/>
              <c:layout>
                <c:manualLayout>
                  <c:x val="-2.2916557305336885E-2"/>
                  <c:y val="-0.17584716922741073"/>
                </c:manualLayout>
              </c:layout>
              <c:numFmt formatCode="0.0%" sourceLinked="0"/>
              <c:spPr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4701334208223969E-2"/>
                      <c:h val="8.9819080074208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705-554F-A16A-46E3F7053A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ΌΧΙ</c:v>
                </c:pt>
                <c:pt idx="1">
                  <c:v>ΝΑΙ</c:v>
                </c:pt>
                <c:pt idx="2">
                  <c:v>ΔΓ/ΔΑ</c:v>
                </c:pt>
              </c:strCache>
            </c:strRef>
          </c:cat>
          <c:val>
            <c:numRef>
              <c:f>Φύλλο1!$B$2:$B$4</c:f>
              <c:numCache>
                <c:formatCode>0.0%</c:formatCode>
                <c:ptCount val="3"/>
                <c:pt idx="0">
                  <c:v>0.51</c:v>
                </c:pt>
                <c:pt idx="1">
                  <c:v>0.47619047619047622</c:v>
                </c:pt>
                <c:pt idx="2">
                  <c:v>1.428571428571429E-2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05-554F-A16A-46E3F7053A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94138232721"/>
          <c:y val="0.12015869582144041"/>
          <c:w val="0.49521292650918636"/>
          <c:h val="0.856583711348786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46921676573155E-2"/>
          <c:y val="0.17072448910933227"/>
          <c:w val="0.96005307832342679"/>
          <c:h val="0.8002299010284096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Θετικά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D0-496C-8BEE-2D4AF8131E48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0.377</c:v>
                </c:pt>
                <c:pt idx="1">
                  <c:v>0.22700000000000001</c:v>
                </c:pt>
                <c:pt idx="2">
                  <c:v>0.24285714285714291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D0-496C-8BEE-2D4AF8131E48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Αρνητικά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0.34899999999999998</c:v>
                </c:pt>
                <c:pt idx="1">
                  <c:v>0.504</c:v>
                </c:pt>
                <c:pt idx="2">
                  <c:v>0.49047619047619051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D0-496C-8BEE-2D4AF8131E48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Ούτε – ούτε (αυθ.)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191054243219621E-2"/>
                  <c:y val="5.6974892676508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0-496C-8BEE-2D4AF8131E48}"/>
                </c:ext>
              </c:extLst>
            </c:dLbl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0.23400000000000001</c:v>
                </c:pt>
                <c:pt idx="1">
                  <c:v>0.253</c:v>
                </c:pt>
                <c:pt idx="2">
                  <c:v>0.23333333333333331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D0-496C-8BEE-2D4AF8131E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4474816"/>
        <c:axId val="344479128"/>
      </c:lineChart>
      <c:catAx>
        <c:axId val="34447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44479128"/>
        <c:crosses val="autoZero"/>
        <c:auto val="1"/>
        <c:lblAlgn val="ctr"/>
        <c:lblOffset val="300"/>
        <c:noMultiLvlLbl val="0"/>
      </c:catAx>
      <c:valAx>
        <c:axId val="3444791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447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46921676573155E-2"/>
          <c:y val="0.17072448910933227"/>
          <c:w val="0.96005307832342679"/>
          <c:h val="0.8002299010284096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50524934383202E-2"/>
          <c:y val="0.10152472777597325"/>
          <c:w val="0.96778280839895015"/>
          <c:h val="0.81362129452754972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ΣΥΝΟΛΟ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>
              <a:bevelB w="0" h="0"/>
            </a:sp3d>
          </c:spPr>
          <c:dPt>
            <c:idx val="0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A4A8-4DB3-B75D-7E3B64DED2F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3-A4A8-4DB3-B75D-7E3B64DED2F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5-A4A8-4DB3-B75D-7E3B64DED2F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3000000"/>
                </a:lightRig>
              </a:scene3d>
              <a:sp3d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A4A8-4DB3-B75D-7E3B64DED2F1}"/>
              </c:ext>
            </c:extLst>
          </c:dPt>
          <c:dLbls>
            <c:dLbl>
              <c:idx val="0"/>
              <c:layout>
                <c:manualLayout>
                  <c:x val="-1.6666666666666666E-2"/>
                  <c:y val="-3.7762455811183405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A8-4DB3-B75D-7E3B64DED2F1}"/>
                </c:ext>
              </c:extLst>
            </c:dLbl>
            <c:dLbl>
              <c:idx val="2"/>
              <c:layout>
                <c:manualLayout>
                  <c:x val="-0.21644421062409855"/>
                  <c:y val="-0.12787980327866269"/>
                </c:manualLayout>
              </c:layout>
              <c:numFmt formatCode="0.0%" sourceLinked="0"/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52469753747897"/>
                      <c:h val="0.181143548528290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4A8-4DB3-B75D-7E3B64DED2F1}"/>
                </c:ext>
              </c:extLst>
            </c:dLbl>
            <c:dLbl>
              <c:idx val="3"/>
              <c:layout>
                <c:manualLayout>
                  <c:x val="-5.0925337632079971E-17"/>
                  <c:y val="-5.48095072916605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A8-4DB3-B75D-7E3B64DED2F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Θετικά</c:v>
                </c:pt>
                <c:pt idx="1">
                  <c:v>Αρνητικά</c:v>
                </c:pt>
                <c:pt idx="2">
                  <c:v>Ούτε θετικά, ούτε αρνητικά (αυθ.)</c:v>
                </c:pt>
                <c:pt idx="3">
                  <c:v>ΔΓ/ΔΑ</c:v>
                </c:pt>
              </c:strCache>
            </c:strRef>
          </c:cat>
          <c:val>
            <c:numRef>
              <c:f>Φύλλο1!$B$2:$B$5</c:f>
              <c:numCache>
                <c:formatCode>0.0%</c:formatCode>
                <c:ptCount val="4"/>
                <c:pt idx="0">
                  <c:v>0.38095238095238088</c:v>
                </c:pt>
                <c:pt idx="1">
                  <c:v>0.44285714285714278</c:v>
                </c:pt>
                <c:pt idx="2">
                  <c:v>0.119047619047619</c:v>
                </c:pt>
                <c:pt idx="3">
                  <c:v>5.7142857142857141E-2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A8-4DB3-B75D-7E3B64DED2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22222222222221E-2"/>
          <c:y val="0.20813874311799563"/>
          <c:w val="0.88472222222222208"/>
          <c:h val="0.5907089479188055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Αυξηθεί</c:v>
                </c:pt>
              </c:strCache>
            </c:strRef>
          </c:tx>
          <c:spPr>
            <a:ln w="31750" cap="rnd">
              <a:solidFill>
                <a:srgbClr val="0680C3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680C3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0216535433071E-2"/>
                  <c:y val="-4.3255634078206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F1-41D2-A0E8-749CA90F76F9}"/>
                </c:ext>
              </c:extLst>
            </c:dLbl>
            <c:spPr>
              <a:solidFill>
                <a:srgbClr val="0680C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0.0%</c:formatCode>
                <c:ptCount val="3"/>
                <c:pt idx="0">
                  <c:v>0.58899999999999997</c:v>
                </c:pt>
                <c:pt idx="1">
                  <c:v>0.57399999999999995</c:v>
                </c:pt>
                <c:pt idx="2">
                  <c:v>0.52857142857142858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F1-41D2-A0E8-749CA90F76F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Μειωθεί</c:v>
                </c:pt>
              </c:strCache>
            </c:strRef>
          </c:tx>
          <c:spPr>
            <a:ln w="31750" cap="rnd">
              <a:solidFill>
                <a:srgbClr val="E62601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E6260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8524387576553035E-2"/>
                  <c:y val="-5.6974892676508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F1-41D2-A0E8-749CA90F76F9}"/>
                </c:ext>
              </c:extLst>
            </c:dLbl>
            <c:spPr>
              <a:solidFill>
                <a:srgbClr val="E6260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0.0%</c:formatCode>
                <c:ptCount val="3"/>
                <c:pt idx="0">
                  <c:v>0.126</c:v>
                </c:pt>
                <c:pt idx="1">
                  <c:v>8.6999999999999994E-2</c:v>
                </c:pt>
                <c:pt idx="2">
                  <c:v>0.1333333333333333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F1-41D2-A0E8-749CA90F76F9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Έχει μείνει ίδιος</c:v>
                </c:pt>
              </c:strCache>
            </c:strRef>
          </c:tx>
          <c:spPr>
            <a:ln w="31750" cap="rnd">
              <a:solidFill>
                <a:srgbClr val="FF9B39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9B39"/>
              </a:solidFill>
              <a:ln w="9525">
                <a:solidFill>
                  <a:srgbClr val="FF9B3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191054243219621E-2"/>
                  <c:y val="5.6974892676508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F1-41D2-A0E8-749CA90F76F9}"/>
                </c:ext>
              </c:extLst>
            </c:dLbl>
            <c:spPr>
              <a:solidFill>
                <a:srgbClr val="FBA2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Sheet1!$B$4:$D$4</c:f>
              <c:numCache>
                <c:formatCode>0.0%</c:formatCode>
                <c:ptCount val="3"/>
                <c:pt idx="0">
                  <c:v>0.246</c:v>
                </c:pt>
                <c:pt idx="1">
                  <c:v>0.32700000000000001</c:v>
                </c:pt>
                <c:pt idx="2">
                  <c:v>0.30952380952380948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F1-41D2-A0E8-749CA90F76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4473248"/>
        <c:axId val="344478736"/>
      </c:lineChart>
      <c:catAx>
        <c:axId val="34447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344478736"/>
        <c:crosses val="autoZero"/>
        <c:auto val="1"/>
        <c:lblAlgn val="ctr"/>
        <c:lblOffset val="300"/>
        <c:noMultiLvlLbl val="0"/>
      </c:catAx>
      <c:valAx>
        <c:axId val="3444787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447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853554243219596"/>
          <c:y val="6.6139069351752428E-2"/>
          <c:w val="0.5547750437445319"/>
          <c:h val="5.7634569362915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21T13:31:00.088" idx="1">
    <p:pos x="10" y="10"/>
    <p:text>Σε αυτη τη διαφάνεια δεν είχαμε δεδομενα απο το προηγουμενο ετος καθώς οι αριθμοί του 2024 είναι ιδιοι με της προγουμενης διαφάνειας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21T14:16:24.143" idx="4">
    <p:pos x="10" y="10"/>
    <p:text>δεν εγινε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</cdr:x>
      <cdr:y>0.2825</cdr:y>
    </cdr:from>
    <cdr:to>
      <cdr:x>0.55</cdr:x>
      <cdr:y>0.7175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206A58A-B5DF-78EA-FFE6-3DCAA8B503D7}"/>
            </a:ext>
          </a:extLst>
        </cdr:cNvPr>
        <cdr:cNvSpPr txBox="1"/>
      </cdr:nvSpPr>
      <cdr:spPr>
        <a:xfrm xmlns:a="http://schemas.openxmlformats.org/drawingml/2006/main">
          <a:off x="4114800" y="593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0.473</cdr:x>
      <cdr:y>0.3823</cdr:y>
    </cdr:from>
    <cdr:to>
      <cdr:x>0.573</cdr:x>
      <cdr:y>0.8173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F4BE5DC-3D82-C011-A884-84426EA37080}"/>
            </a:ext>
          </a:extLst>
        </cdr:cNvPr>
        <cdr:cNvSpPr txBox="1"/>
      </cdr:nvSpPr>
      <cdr:spPr>
        <a:xfrm xmlns:a="http://schemas.openxmlformats.org/drawingml/2006/main">
          <a:off x="4325113" y="8036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0.814</cdr:x>
      <cdr:y>0.63168</cdr:y>
    </cdr:from>
    <cdr:to>
      <cdr:x>0.914</cdr:x>
      <cdr:y>0.79611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272BEF5-4BD1-FD01-426E-40839AF148C3}"/>
            </a:ext>
          </a:extLst>
        </cdr:cNvPr>
        <cdr:cNvSpPr txBox="1"/>
      </cdr:nvSpPr>
      <cdr:spPr>
        <a:xfrm xmlns:a="http://schemas.openxmlformats.org/drawingml/2006/main">
          <a:off x="7443216" y="35128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</cdr:x>
      <cdr:y>0.2825</cdr:y>
    </cdr:from>
    <cdr:to>
      <cdr:x>0.55</cdr:x>
      <cdr:y>0.7175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206A58A-B5DF-78EA-FFE6-3DCAA8B503D7}"/>
            </a:ext>
          </a:extLst>
        </cdr:cNvPr>
        <cdr:cNvSpPr txBox="1"/>
      </cdr:nvSpPr>
      <cdr:spPr>
        <a:xfrm xmlns:a="http://schemas.openxmlformats.org/drawingml/2006/main">
          <a:off x="4114800" y="593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0.473</cdr:x>
      <cdr:y>0.3823</cdr:y>
    </cdr:from>
    <cdr:to>
      <cdr:x>0.573</cdr:x>
      <cdr:y>0.8173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F4BE5DC-3D82-C011-A884-84426EA37080}"/>
            </a:ext>
          </a:extLst>
        </cdr:cNvPr>
        <cdr:cNvSpPr txBox="1"/>
      </cdr:nvSpPr>
      <cdr:spPr>
        <a:xfrm xmlns:a="http://schemas.openxmlformats.org/drawingml/2006/main">
          <a:off x="4325113" y="8036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</cdr:x>
      <cdr:y>0.2825</cdr:y>
    </cdr:from>
    <cdr:to>
      <cdr:x>0.55</cdr:x>
      <cdr:y>0.7175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206A58A-B5DF-78EA-FFE6-3DCAA8B503D7}"/>
            </a:ext>
          </a:extLst>
        </cdr:cNvPr>
        <cdr:cNvSpPr txBox="1"/>
      </cdr:nvSpPr>
      <cdr:spPr>
        <a:xfrm xmlns:a="http://schemas.openxmlformats.org/drawingml/2006/main">
          <a:off x="4114800" y="593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0.473</cdr:x>
      <cdr:y>0.3823</cdr:y>
    </cdr:from>
    <cdr:to>
      <cdr:x>0.573</cdr:x>
      <cdr:y>0.8173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F4BE5DC-3D82-C011-A884-84426EA37080}"/>
            </a:ext>
          </a:extLst>
        </cdr:cNvPr>
        <cdr:cNvSpPr txBox="1"/>
      </cdr:nvSpPr>
      <cdr:spPr>
        <a:xfrm xmlns:a="http://schemas.openxmlformats.org/drawingml/2006/main">
          <a:off x="4325113" y="8036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F456-D0B3-0846-A6DB-743B438F774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FDD8-9A88-494E-BFF5-599046B0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73794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23C88E-76B6-9E4B-C465-61483EA5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3AD5EC-1D41-EEBA-A23D-663D7DF1D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605E25D-D341-E018-295D-A5FA56702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7A1F693-6B75-009A-AF3A-61928089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E46A8F-A0C3-8BB4-4D7B-39AFBC7B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295FB68-0731-0307-AB40-9519CFAF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1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DD1BA7-E725-5300-5A32-82EA9135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AD5A1F1-40B9-271B-FDEB-FFEE00775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1B7356D-03C1-C364-C264-88999188C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44AA24-DDD7-F99F-9106-333E7404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68F509-6857-9763-DC8D-28BBC590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C624921-1483-EEA9-8F61-DAF31A56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89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E0022B-9C52-1B1C-D9A9-DDEE5AF3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A1DB0A2-CEFE-283D-FFD2-A60073CF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B200FB-0CD5-4ABE-2088-4D646B78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2568B7-1F41-F084-F772-6D38A9E5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A3A442-9509-7488-935F-FFE20B47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48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A98B763-5135-98A1-D78A-9E2989EDC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FD49884-DD2D-578E-CF1C-9771ACA2E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024598-D340-1DEE-05AA-7A784A9D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913240-23F4-D00C-4D2E-5296FB67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8A1F2C-FE5A-8A08-6F97-5BF2B38E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22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4199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624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AA898A8B-4000-41E6-A19A-E868603AE2D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8121" y="6567442"/>
            <a:ext cx="1244279" cy="160579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EDC9828D-DC3F-4179-934D-D86656DBDE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360 w 1046"/>
                <a:gd name="T1" fmla="*/ 0 h 529"/>
                <a:gd name="T2" fmla="*/ 376 w 1046"/>
                <a:gd name="T3" fmla="*/ 10 h 529"/>
                <a:gd name="T4" fmla="*/ 389 w 1046"/>
                <a:gd name="T5" fmla="*/ 20 h 529"/>
                <a:gd name="T6" fmla="*/ 399 w 1046"/>
                <a:gd name="T7" fmla="*/ 29 h 529"/>
                <a:gd name="T8" fmla="*/ 409 w 1046"/>
                <a:gd name="T9" fmla="*/ 42 h 529"/>
                <a:gd name="T10" fmla="*/ 416 w 1046"/>
                <a:gd name="T11" fmla="*/ 53 h 529"/>
                <a:gd name="T12" fmla="*/ 423 w 1046"/>
                <a:gd name="T13" fmla="*/ 65 h 529"/>
                <a:gd name="T14" fmla="*/ 427 w 1046"/>
                <a:gd name="T15" fmla="*/ 77 h 529"/>
                <a:gd name="T16" fmla="*/ 427 w 1046"/>
                <a:gd name="T17" fmla="*/ 90 h 529"/>
                <a:gd name="T18" fmla="*/ 427 w 1046"/>
                <a:gd name="T19" fmla="*/ 104 h 529"/>
                <a:gd name="T20" fmla="*/ 423 w 1046"/>
                <a:gd name="T21" fmla="*/ 116 h 529"/>
                <a:gd name="T22" fmla="*/ 418 w 1046"/>
                <a:gd name="T23" fmla="*/ 128 h 529"/>
                <a:gd name="T24" fmla="*/ 411 w 1046"/>
                <a:gd name="T25" fmla="*/ 140 h 529"/>
                <a:gd name="T26" fmla="*/ 401 w 1046"/>
                <a:gd name="T27" fmla="*/ 151 h 529"/>
                <a:gd name="T28" fmla="*/ 391 w 1046"/>
                <a:gd name="T29" fmla="*/ 161 h 529"/>
                <a:gd name="T30" fmla="*/ 379 w 1046"/>
                <a:gd name="T31" fmla="*/ 171 h 529"/>
                <a:gd name="T32" fmla="*/ 365 w 1046"/>
                <a:gd name="T33" fmla="*/ 179 h 529"/>
                <a:gd name="T34" fmla="*/ 350 w 1046"/>
                <a:gd name="T35" fmla="*/ 187 h 529"/>
                <a:gd name="T36" fmla="*/ 332 w 1046"/>
                <a:gd name="T37" fmla="*/ 194 h 529"/>
                <a:gd name="T38" fmla="*/ 314 w 1046"/>
                <a:gd name="T39" fmla="*/ 201 h 529"/>
                <a:gd name="T40" fmla="*/ 297 w 1046"/>
                <a:gd name="T41" fmla="*/ 206 h 529"/>
                <a:gd name="T42" fmla="*/ 277 w 1046"/>
                <a:gd name="T43" fmla="*/ 210 h 529"/>
                <a:gd name="T44" fmla="*/ 255 w 1046"/>
                <a:gd name="T45" fmla="*/ 214 h 529"/>
                <a:gd name="T46" fmla="*/ 236 w 1046"/>
                <a:gd name="T47" fmla="*/ 216 h 529"/>
                <a:gd name="T48" fmla="*/ 214 w 1046"/>
                <a:gd name="T49" fmla="*/ 216 h 529"/>
                <a:gd name="T50" fmla="*/ 191 w 1046"/>
                <a:gd name="T51" fmla="*/ 216 h 529"/>
                <a:gd name="T52" fmla="*/ 171 w 1046"/>
                <a:gd name="T53" fmla="*/ 214 h 529"/>
                <a:gd name="T54" fmla="*/ 149 w 1046"/>
                <a:gd name="T55" fmla="*/ 210 h 529"/>
                <a:gd name="T56" fmla="*/ 130 w 1046"/>
                <a:gd name="T57" fmla="*/ 206 h 529"/>
                <a:gd name="T58" fmla="*/ 112 w 1046"/>
                <a:gd name="T59" fmla="*/ 201 h 529"/>
                <a:gd name="T60" fmla="*/ 95 w 1046"/>
                <a:gd name="T61" fmla="*/ 194 h 529"/>
                <a:gd name="T62" fmla="*/ 77 w 1046"/>
                <a:gd name="T63" fmla="*/ 187 h 529"/>
                <a:gd name="T64" fmla="*/ 63 w 1046"/>
                <a:gd name="T65" fmla="*/ 179 h 529"/>
                <a:gd name="T66" fmla="*/ 47 w 1046"/>
                <a:gd name="T67" fmla="*/ 171 h 529"/>
                <a:gd name="T68" fmla="*/ 36 w 1046"/>
                <a:gd name="T69" fmla="*/ 161 h 529"/>
                <a:gd name="T70" fmla="*/ 26 w 1046"/>
                <a:gd name="T71" fmla="*/ 151 h 529"/>
                <a:gd name="T72" fmla="*/ 16 w 1046"/>
                <a:gd name="T73" fmla="*/ 140 h 529"/>
                <a:gd name="T74" fmla="*/ 8 w 1046"/>
                <a:gd name="T75" fmla="*/ 128 h 529"/>
                <a:gd name="T76" fmla="*/ 4 w 1046"/>
                <a:gd name="T77" fmla="*/ 116 h 529"/>
                <a:gd name="T78" fmla="*/ 0 w 1046"/>
                <a:gd name="T79" fmla="*/ 104 h 529"/>
                <a:gd name="T80" fmla="*/ 0 w 1046"/>
                <a:gd name="T81" fmla="*/ 90 h 529"/>
                <a:gd name="T82" fmla="*/ 0 w 1046"/>
                <a:gd name="T83" fmla="*/ 77 h 529"/>
                <a:gd name="T84" fmla="*/ 4 w 1046"/>
                <a:gd name="T85" fmla="*/ 65 h 529"/>
                <a:gd name="T86" fmla="*/ 10 w 1046"/>
                <a:gd name="T87" fmla="*/ 53 h 529"/>
                <a:gd name="T88" fmla="*/ 18 w 1046"/>
                <a:gd name="T89" fmla="*/ 42 h 529"/>
                <a:gd name="T90" fmla="*/ 27 w 1046"/>
                <a:gd name="T91" fmla="*/ 29 h 529"/>
                <a:gd name="T92" fmla="*/ 38 w 1046"/>
                <a:gd name="T93" fmla="*/ 20 h 529"/>
                <a:gd name="T94" fmla="*/ 51 w 1046"/>
                <a:gd name="T95" fmla="*/ 10 h 529"/>
                <a:gd name="T96" fmla="*/ 67 w 1046"/>
                <a:gd name="T97" fmla="*/ 0 h 529"/>
                <a:gd name="T98" fmla="*/ 214 w 1046"/>
                <a:gd name="T99" fmla="*/ 148 h 529"/>
                <a:gd name="T100" fmla="*/ 360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47AB984-5151-4720-9BF8-DC54D3B139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112 w 544"/>
                <a:gd name="T1" fmla="*/ 0 h 313"/>
                <a:gd name="T2" fmla="*/ 142 w 544"/>
                <a:gd name="T3" fmla="*/ 0 h 313"/>
                <a:gd name="T4" fmla="*/ 170 w 544"/>
                <a:gd name="T5" fmla="*/ 4 h 313"/>
                <a:gd name="T6" fmla="*/ 197 w 544"/>
                <a:gd name="T7" fmla="*/ 10 h 313"/>
                <a:gd name="T8" fmla="*/ 223 w 544"/>
                <a:gd name="T9" fmla="*/ 17 h 313"/>
                <a:gd name="T10" fmla="*/ 112 w 544"/>
                <a:gd name="T11" fmla="*/ 128 h 313"/>
                <a:gd name="T12" fmla="*/ 0 w 544"/>
                <a:gd name="T13" fmla="*/ 17 h 313"/>
                <a:gd name="T14" fmla="*/ 26 w 544"/>
                <a:gd name="T15" fmla="*/ 10 h 313"/>
                <a:gd name="T16" fmla="*/ 53 w 544"/>
                <a:gd name="T17" fmla="*/ 4 h 313"/>
                <a:gd name="T18" fmla="*/ 81 w 544"/>
                <a:gd name="T19" fmla="*/ 0 h 313"/>
                <a:gd name="T20" fmla="*/ 112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A2729E69-7716-47BB-9782-2B51384AEDE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210 w 1026"/>
                <a:gd name="T1" fmla="*/ 173 h 611"/>
                <a:gd name="T2" fmla="*/ 210 w 1026"/>
                <a:gd name="T3" fmla="*/ 173 h 611"/>
                <a:gd name="T4" fmla="*/ 75 w 1026"/>
                <a:gd name="T5" fmla="*/ 173 h 611"/>
                <a:gd name="T6" fmla="*/ 75 w 1026"/>
                <a:gd name="T7" fmla="*/ 75 h 611"/>
                <a:gd name="T8" fmla="*/ 210 w 1026"/>
                <a:gd name="T9" fmla="*/ 75 h 611"/>
                <a:gd name="T10" fmla="*/ 210 w 1026"/>
                <a:gd name="T11" fmla="*/ 75 h 611"/>
                <a:gd name="T12" fmla="*/ 345 w 1026"/>
                <a:gd name="T13" fmla="*/ 75 h 611"/>
                <a:gd name="T14" fmla="*/ 345 w 1026"/>
                <a:gd name="T15" fmla="*/ 173 h 611"/>
                <a:gd name="T16" fmla="*/ 210 w 1026"/>
                <a:gd name="T17" fmla="*/ 173 h 611"/>
                <a:gd name="T18" fmla="*/ 210 w 1026"/>
                <a:gd name="T19" fmla="*/ 0 h 611"/>
                <a:gd name="T20" fmla="*/ 210 w 1026"/>
                <a:gd name="T21" fmla="*/ 0 h 611"/>
                <a:gd name="T22" fmla="*/ 63 w 1026"/>
                <a:gd name="T23" fmla="*/ 0 h 611"/>
                <a:gd name="T24" fmla="*/ 51 w 1026"/>
                <a:gd name="T25" fmla="*/ 0 h 611"/>
                <a:gd name="T26" fmla="*/ 39 w 1026"/>
                <a:gd name="T27" fmla="*/ 4 h 611"/>
                <a:gd name="T28" fmla="*/ 27 w 1026"/>
                <a:gd name="T29" fmla="*/ 10 h 611"/>
                <a:gd name="T30" fmla="*/ 17 w 1026"/>
                <a:gd name="T31" fmla="*/ 17 h 611"/>
                <a:gd name="T32" fmla="*/ 10 w 1026"/>
                <a:gd name="T33" fmla="*/ 26 h 611"/>
                <a:gd name="T34" fmla="*/ 4 w 1026"/>
                <a:gd name="T35" fmla="*/ 38 h 611"/>
                <a:gd name="T36" fmla="*/ 2 w 1026"/>
                <a:gd name="T37" fmla="*/ 47 h 611"/>
                <a:gd name="T38" fmla="*/ 0 w 1026"/>
                <a:gd name="T39" fmla="*/ 61 h 611"/>
                <a:gd name="T40" fmla="*/ 0 w 1026"/>
                <a:gd name="T41" fmla="*/ 188 h 611"/>
                <a:gd name="T42" fmla="*/ 2 w 1026"/>
                <a:gd name="T43" fmla="*/ 200 h 611"/>
                <a:gd name="T44" fmla="*/ 4 w 1026"/>
                <a:gd name="T45" fmla="*/ 212 h 611"/>
                <a:gd name="T46" fmla="*/ 10 w 1026"/>
                <a:gd name="T47" fmla="*/ 221 h 611"/>
                <a:gd name="T48" fmla="*/ 17 w 1026"/>
                <a:gd name="T49" fmla="*/ 232 h 611"/>
                <a:gd name="T50" fmla="*/ 27 w 1026"/>
                <a:gd name="T51" fmla="*/ 239 h 611"/>
                <a:gd name="T52" fmla="*/ 39 w 1026"/>
                <a:gd name="T53" fmla="*/ 243 h 611"/>
                <a:gd name="T54" fmla="*/ 51 w 1026"/>
                <a:gd name="T55" fmla="*/ 247 h 611"/>
                <a:gd name="T56" fmla="*/ 63 w 1026"/>
                <a:gd name="T57" fmla="*/ 249 h 611"/>
                <a:gd name="T58" fmla="*/ 210 w 1026"/>
                <a:gd name="T59" fmla="*/ 249 h 611"/>
                <a:gd name="T60" fmla="*/ 210 w 1026"/>
                <a:gd name="T61" fmla="*/ 249 h 611"/>
                <a:gd name="T62" fmla="*/ 357 w 1026"/>
                <a:gd name="T63" fmla="*/ 249 h 611"/>
                <a:gd name="T64" fmla="*/ 370 w 1026"/>
                <a:gd name="T65" fmla="*/ 247 h 611"/>
                <a:gd name="T66" fmla="*/ 382 w 1026"/>
                <a:gd name="T67" fmla="*/ 243 h 611"/>
                <a:gd name="T68" fmla="*/ 392 w 1026"/>
                <a:gd name="T69" fmla="*/ 239 h 611"/>
                <a:gd name="T70" fmla="*/ 402 w 1026"/>
                <a:gd name="T71" fmla="*/ 232 h 611"/>
                <a:gd name="T72" fmla="*/ 410 w 1026"/>
                <a:gd name="T73" fmla="*/ 221 h 611"/>
                <a:gd name="T74" fmla="*/ 416 w 1026"/>
                <a:gd name="T75" fmla="*/ 212 h 611"/>
                <a:gd name="T76" fmla="*/ 419 w 1026"/>
                <a:gd name="T77" fmla="*/ 200 h 611"/>
                <a:gd name="T78" fmla="*/ 419 w 1026"/>
                <a:gd name="T79" fmla="*/ 188 h 611"/>
                <a:gd name="T80" fmla="*/ 419 w 1026"/>
                <a:gd name="T81" fmla="*/ 61 h 611"/>
                <a:gd name="T82" fmla="*/ 419 w 1026"/>
                <a:gd name="T83" fmla="*/ 47 h 611"/>
                <a:gd name="T84" fmla="*/ 416 w 1026"/>
                <a:gd name="T85" fmla="*/ 38 h 611"/>
                <a:gd name="T86" fmla="*/ 410 w 1026"/>
                <a:gd name="T87" fmla="*/ 26 h 611"/>
                <a:gd name="T88" fmla="*/ 402 w 1026"/>
                <a:gd name="T89" fmla="*/ 17 h 611"/>
                <a:gd name="T90" fmla="*/ 392 w 1026"/>
                <a:gd name="T91" fmla="*/ 10 h 611"/>
                <a:gd name="T92" fmla="*/ 382 w 1026"/>
                <a:gd name="T93" fmla="*/ 4 h 611"/>
                <a:gd name="T94" fmla="*/ 370 w 1026"/>
                <a:gd name="T95" fmla="*/ 0 h 611"/>
                <a:gd name="T96" fmla="*/ 357 w 1026"/>
                <a:gd name="T97" fmla="*/ 0 h 611"/>
                <a:gd name="T98" fmla="*/ 210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F7164B3-C6A5-4757-971A-82CA78C812C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345 w 1031"/>
                <a:gd name="T1" fmla="*/ 75 h 611"/>
                <a:gd name="T2" fmla="*/ 77 w 1031"/>
                <a:gd name="T3" fmla="*/ 75 h 611"/>
                <a:gd name="T4" fmla="*/ 77 w 1031"/>
                <a:gd name="T5" fmla="*/ 133 h 611"/>
                <a:gd name="T6" fmla="*/ 345 w 1031"/>
                <a:gd name="T7" fmla="*/ 133 h 611"/>
                <a:gd name="T8" fmla="*/ 345 w 1031"/>
                <a:gd name="T9" fmla="*/ 75 h 611"/>
                <a:gd name="T10" fmla="*/ 356 w 1031"/>
                <a:gd name="T11" fmla="*/ 0 h 611"/>
                <a:gd name="T12" fmla="*/ 369 w 1031"/>
                <a:gd name="T13" fmla="*/ 0 h 611"/>
                <a:gd name="T14" fmla="*/ 382 w 1031"/>
                <a:gd name="T15" fmla="*/ 4 h 611"/>
                <a:gd name="T16" fmla="*/ 391 w 1031"/>
                <a:gd name="T17" fmla="*/ 10 h 611"/>
                <a:gd name="T18" fmla="*/ 401 w 1031"/>
                <a:gd name="T19" fmla="*/ 17 h 611"/>
                <a:gd name="T20" fmla="*/ 409 w 1031"/>
                <a:gd name="T21" fmla="*/ 26 h 611"/>
                <a:gd name="T22" fmla="*/ 415 w 1031"/>
                <a:gd name="T23" fmla="*/ 38 h 611"/>
                <a:gd name="T24" fmla="*/ 419 w 1031"/>
                <a:gd name="T25" fmla="*/ 47 h 611"/>
                <a:gd name="T26" fmla="*/ 421 w 1031"/>
                <a:gd name="T27" fmla="*/ 61 h 611"/>
                <a:gd name="T28" fmla="*/ 421 w 1031"/>
                <a:gd name="T29" fmla="*/ 149 h 611"/>
                <a:gd name="T30" fmla="*/ 419 w 1031"/>
                <a:gd name="T31" fmla="*/ 161 h 611"/>
                <a:gd name="T32" fmla="*/ 415 w 1031"/>
                <a:gd name="T33" fmla="*/ 173 h 611"/>
                <a:gd name="T34" fmla="*/ 409 w 1031"/>
                <a:gd name="T35" fmla="*/ 183 h 611"/>
                <a:gd name="T36" fmla="*/ 401 w 1031"/>
                <a:gd name="T37" fmla="*/ 192 h 611"/>
                <a:gd name="T38" fmla="*/ 391 w 1031"/>
                <a:gd name="T39" fmla="*/ 198 h 611"/>
                <a:gd name="T40" fmla="*/ 382 w 1031"/>
                <a:gd name="T41" fmla="*/ 204 h 611"/>
                <a:gd name="T42" fmla="*/ 369 w 1031"/>
                <a:gd name="T43" fmla="*/ 208 h 611"/>
                <a:gd name="T44" fmla="*/ 356 w 1031"/>
                <a:gd name="T45" fmla="*/ 210 h 611"/>
                <a:gd name="T46" fmla="*/ 77 w 1031"/>
                <a:gd name="T47" fmla="*/ 210 h 611"/>
                <a:gd name="T48" fmla="*/ 77 w 1031"/>
                <a:gd name="T49" fmla="*/ 249 h 611"/>
                <a:gd name="T50" fmla="*/ 0 w 1031"/>
                <a:gd name="T51" fmla="*/ 249 h 611"/>
                <a:gd name="T52" fmla="*/ 0 w 1031"/>
                <a:gd name="T53" fmla="*/ 61 h 611"/>
                <a:gd name="T54" fmla="*/ 0 w 1031"/>
                <a:gd name="T55" fmla="*/ 0 h 611"/>
                <a:gd name="T56" fmla="*/ 45 w 1031"/>
                <a:gd name="T57" fmla="*/ 0 h 611"/>
                <a:gd name="T58" fmla="*/ 89 w 1031"/>
                <a:gd name="T59" fmla="*/ 0 h 611"/>
                <a:gd name="T60" fmla="*/ 134 w 1031"/>
                <a:gd name="T61" fmla="*/ 0 h 611"/>
                <a:gd name="T62" fmla="*/ 179 w 1031"/>
                <a:gd name="T63" fmla="*/ 0 h 611"/>
                <a:gd name="T64" fmla="*/ 222 w 1031"/>
                <a:gd name="T65" fmla="*/ 0 h 611"/>
                <a:gd name="T66" fmla="*/ 268 w 1031"/>
                <a:gd name="T67" fmla="*/ 0 h 611"/>
                <a:gd name="T68" fmla="*/ 313 w 1031"/>
                <a:gd name="T69" fmla="*/ 0 h 611"/>
                <a:gd name="T70" fmla="*/ 35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6700AF5-04FD-43B8-A75C-2DBC66C81C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236 w 1030"/>
                <a:gd name="T1" fmla="*/ 123 h 611"/>
                <a:gd name="T2" fmla="*/ 418 w 1030"/>
                <a:gd name="T3" fmla="*/ 123 h 611"/>
                <a:gd name="T4" fmla="*/ 418 w 1030"/>
                <a:gd name="T5" fmla="*/ 190 h 611"/>
                <a:gd name="T6" fmla="*/ 418 w 1030"/>
                <a:gd name="T7" fmla="*/ 200 h 611"/>
                <a:gd name="T8" fmla="*/ 415 w 1030"/>
                <a:gd name="T9" fmla="*/ 212 h 611"/>
                <a:gd name="T10" fmla="*/ 409 w 1030"/>
                <a:gd name="T11" fmla="*/ 221 h 611"/>
                <a:gd name="T12" fmla="*/ 401 w 1030"/>
                <a:gd name="T13" fmla="*/ 229 h 611"/>
                <a:gd name="T14" fmla="*/ 391 w 1030"/>
                <a:gd name="T15" fmla="*/ 237 h 611"/>
                <a:gd name="T16" fmla="*/ 381 w 1030"/>
                <a:gd name="T17" fmla="*/ 243 h 611"/>
                <a:gd name="T18" fmla="*/ 369 w 1030"/>
                <a:gd name="T19" fmla="*/ 247 h 611"/>
                <a:gd name="T20" fmla="*/ 356 w 1030"/>
                <a:gd name="T21" fmla="*/ 249 h 611"/>
                <a:gd name="T22" fmla="*/ 67 w 1030"/>
                <a:gd name="T23" fmla="*/ 249 h 611"/>
                <a:gd name="T24" fmla="*/ 51 w 1030"/>
                <a:gd name="T25" fmla="*/ 247 h 611"/>
                <a:gd name="T26" fmla="*/ 37 w 1030"/>
                <a:gd name="T27" fmla="*/ 243 h 611"/>
                <a:gd name="T28" fmla="*/ 26 w 1030"/>
                <a:gd name="T29" fmla="*/ 237 h 611"/>
                <a:gd name="T30" fmla="*/ 15 w 1030"/>
                <a:gd name="T31" fmla="*/ 229 h 611"/>
                <a:gd name="T32" fmla="*/ 8 w 1030"/>
                <a:gd name="T33" fmla="*/ 220 h 611"/>
                <a:gd name="T34" fmla="*/ 4 w 1030"/>
                <a:gd name="T35" fmla="*/ 210 h 611"/>
                <a:gd name="T36" fmla="*/ 0 w 1030"/>
                <a:gd name="T37" fmla="*/ 198 h 611"/>
                <a:gd name="T38" fmla="*/ 0 w 1030"/>
                <a:gd name="T39" fmla="*/ 186 h 611"/>
                <a:gd name="T40" fmla="*/ 0 w 1030"/>
                <a:gd name="T41" fmla="*/ 61 h 611"/>
                <a:gd name="T42" fmla="*/ 0 w 1030"/>
                <a:gd name="T43" fmla="*/ 49 h 611"/>
                <a:gd name="T44" fmla="*/ 4 w 1030"/>
                <a:gd name="T45" fmla="*/ 38 h 611"/>
                <a:gd name="T46" fmla="*/ 10 w 1030"/>
                <a:gd name="T47" fmla="*/ 27 h 611"/>
                <a:gd name="T48" fmla="*/ 17 w 1030"/>
                <a:gd name="T49" fmla="*/ 17 h 611"/>
                <a:gd name="T50" fmla="*/ 27 w 1030"/>
                <a:gd name="T51" fmla="*/ 10 h 611"/>
                <a:gd name="T52" fmla="*/ 39 w 1030"/>
                <a:gd name="T53" fmla="*/ 4 h 611"/>
                <a:gd name="T54" fmla="*/ 51 w 1030"/>
                <a:gd name="T55" fmla="*/ 0 h 611"/>
                <a:gd name="T56" fmla="*/ 65 w 1030"/>
                <a:gd name="T57" fmla="*/ 0 h 611"/>
                <a:gd name="T58" fmla="*/ 356 w 1030"/>
                <a:gd name="T59" fmla="*/ 0 h 611"/>
                <a:gd name="T60" fmla="*/ 371 w 1030"/>
                <a:gd name="T61" fmla="*/ 0 h 611"/>
                <a:gd name="T62" fmla="*/ 385 w 1030"/>
                <a:gd name="T63" fmla="*/ 6 h 611"/>
                <a:gd name="T64" fmla="*/ 397 w 1030"/>
                <a:gd name="T65" fmla="*/ 14 h 611"/>
                <a:gd name="T66" fmla="*/ 405 w 1030"/>
                <a:gd name="T67" fmla="*/ 22 h 611"/>
                <a:gd name="T68" fmla="*/ 413 w 1030"/>
                <a:gd name="T69" fmla="*/ 31 h 611"/>
                <a:gd name="T70" fmla="*/ 417 w 1030"/>
                <a:gd name="T71" fmla="*/ 41 h 611"/>
                <a:gd name="T72" fmla="*/ 418 w 1030"/>
                <a:gd name="T73" fmla="*/ 51 h 611"/>
                <a:gd name="T74" fmla="*/ 420 w 1030"/>
                <a:gd name="T75" fmla="*/ 61 h 611"/>
                <a:gd name="T76" fmla="*/ 420 w 1030"/>
                <a:gd name="T77" fmla="*/ 92 h 611"/>
                <a:gd name="T78" fmla="*/ 344 w 1030"/>
                <a:gd name="T79" fmla="*/ 92 h 611"/>
                <a:gd name="T80" fmla="*/ 344 w 1030"/>
                <a:gd name="T81" fmla="*/ 75 h 611"/>
                <a:gd name="T82" fmla="*/ 75 w 1030"/>
                <a:gd name="T83" fmla="*/ 75 h 611"/>
                <a:gd name="T84" fmla="*/ 75 w 1030"/>
                <a:gd name="T85" fmla="*/ 173 h 611"/>
                <a:gd name="T86" fmla="*/ 344 w 1030"/>
                <a:gd name="T87" fmla="*/ 173 h 611"/>
                <a:gd name="T88" fmla="*/ 344 w 1030"/>
                <a:gd name="T89" fmla="*/ 153 h 611"/>
                <a:gd name="T90" fmla="*/ 236 w 1030"/>
                <a:gd name="T91" fmla="*/ 153 h 611"/>
                <a:gd name="T92" fmla="*/ 236 w 1030"/>
                <a:gd name="T93" fmla="*/ 123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3761348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/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sz="quarter" idx="41"/>
          </p:nvPr>
        </p:nvSpPr>
        <p:spPr>
          <a:xfrm>
            <a:off x="0" y="1005384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altLang="ko-K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66011066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550A-B141-474D-80AD-130AF322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53858D-5A8B-4653-8261-4F860536A1B0}" type="datetimeFigureOut">
              <a:rPr lang="en-US"/>
              <a:pPr>
                <a:defRPr/>
              </a:pPr>
              <a:t>4/1/2025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D5993-C640-437F-9D74-FBDC4B61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3FA2-DF8F-4751-AA36-F9DC510A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05EA5B-953E-4616-9B31-6FFC4AE60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9994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666C0-8689-4B4B-8E52-3E024CFE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EE6206-4E34-4F93-931E-17AF603A9CBA}" type="datetimeFigureOut">
              <a:rPr lang="en-US"/>
              <a:pPr>
                <a:defRPr/>
              </a:pPr>
              <a:t>4/1/2025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68B7E-65C0-4A31-9C45-C47B24F8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526B8-15C4-4F8D-A5C6-BB2C7362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EA5E4A-CC8D-4392-8947-9CC004915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343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37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E45A53-9D7D-A47A-1C01-5606A5E68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EB729D9-5F96-374B-35B8-749161DBA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1C881D-2168-F535-1FE8-E9F4AE70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42D514-E8D2-3EB8-F532-81746901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74F418-CF21-8C28-0D3B-C3C41435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07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13D140-62FD-AF46-05E4-E4815657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83DD18-5CF7-0E1A-96A3-882E8469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EF640C-FB99-67D3-9D4F-84E0DFF1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1D9441-3F5E-5BCC-9003-519A84EA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165A86-3B10-8038-82BD-5A4390EA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00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AB8658-9A88-EDE0-E671-59CE9392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8722E72-B0A7-4E91-A03B-5D94C406B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22982F-FE0F-7348-92D8-89267DA9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70F3A3-3C56-BED2-C9BB-5CF9C235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E17197-2CC6-D18A-8FDE-F01B30E7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707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81B7FD-0D28-D99D-7C0C-695665A7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84E716-9CCA-051B-2677-7D35A075C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2513AED-56D2-352C-44DC-FC03890A6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20326EA-FA9E-19C1-D8CE-5EE69944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8D18052-323D-BCE5-30FA-3FFE38B8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9C690C4-DED5-46F1-014C-FD0C298E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7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84150F-382F-F1A3-60BB-C4F61B81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9961E53-C700-93D0-1329-53AB3A4C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ACA0288-FE86-B519-D0C0-8364F62D5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35EA11A-5F25-95C1-3D5E-C6E1B3560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9FD8527-560D-4336-15F9-45ABB58BE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2025880-7FAC-39C9-55BC-BF652DE0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1FCB5E3-18E2-4141-35E2-06EE72F9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193BE9B-860C-0358-A94E-458DFD64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35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5A5A55-4F70-B16E-2527-8C11FE5E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799A0E6-1BC5-AE4C-460C-96EEFF20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50CEFFA-9F5E-CC53-57BA-328AC7AB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BD446A5-8800-BF6B-6533-821F1D96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06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81B02DB-755F-BEDC-FCE9-5E39C68F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6D89-1EB3-4A5F-9189-CC2B4E0E60F5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0DCDBB6-BB88-6DB0-68EE-569BD9F1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9E6B8FA-061F-F60F-0702-0B1DFAA0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84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62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10" r:id="rId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17137E-4DA1-EC68-D80E-BF75357E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37A28FC-CAF5-6694-B2A7-FFF5E6E17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690EBF0-FF9B-87FA-FE1A-6D106C4E9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E36D89-1EB3-4A5F-9189-CC2B4E0E60F5}" type="datetimeFigureOut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B28938-9032-90C8-5394-22EF10478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65A84E-3245-EA07-A54D-7DDF25267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F3036-1CA5-4826-8928-C070493ED4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75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162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D6993-108D-4A73-82DF-54968816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</p:sldLayoutIdLst>
  <p:hf sldNum="0" hdr="0" ftr="0" dt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1.xlsx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13.xls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20.xlsx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24.xlsx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Excel_Worksheet29.xlsx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8.xlsx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85000"/>
              </a:schemeClr>
            </a:gs>
            <a:gs pos="3100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72000">
              <a:schemeClr val="accent6">
                <a:lumMod val="75000"/>
                <a:alpha val="90000"/>
              </a:schemeClr>
            </a:gs>
            <a:gs pos="97000">
              <a:schemeClr val="accent6">
                <a:lumMod val="50000"/>
              </a:schemeClr>
            </a:gs>
            <a:gs pos="15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>
            <a:extLst>
              <a:ext uri="{FF2B5EF4-FFF2-40B4-BE49-F238E27FC236}">
                <a16:creationId xmlns:a16="http://schemas.microsoft.com/office/drawing/2014/main" id="{066EF802-A224-284E-AF99-B2CA61F14761}"/>
              </a:ext>
            </a:extLst>
          </p:cNvPr>
          <p:cNvSpPr/>
          <p:nvPr/>
        </p:nvSpPr>
        <p:spPr>
          <a:xfrm>
            <a:off x="-6088264" y="-6896078"/>
            <a:ext cx="12131878" cy="13767141"/>
          </a:xfrm>
          <a:prstGeom prst="pie">
            <a:avLst>
              <a:gd name="adj1" fmla="val 0"/>
              <a:gd name="adj2" fmla="val 53972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ABF71-8B13-4144-9260-68D9FE3B50E8}"/>
              </a:ext>
            </a:extLst>
          </p:cNvPr>
          <p:cNvSpPr txBox="1"/>
          <p:nvPr/>
        </p:nvSpPr>
        <p:spPr>
          <a:xfrm>
            <a:off x="4391890" y="4872475"/>
            <a:ext cx="4571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ΠΑΝΕΛΛΗΝΙΟΣ ΙΑΤΡΙΚΟΣ ΣΥΛΛΟΓΟΣ</a:t>
            </a:r>
            <a:endParaRPr kumimoji="0" lang="el-GR" sz="2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ΓΙΑΤΡΟΙ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ΜΑΡΤΙΟΣ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EC4F7-4194-C549-AF40-353575BF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341" y="2181329"/>
            <a:ext cx="2813050" cy="2495341"/>
          </a:xfrm>
          <a:prstGeom prst="rect">
            <a:avLst/>
          </a:prstGeom>
        </p:spPr>
      </p:pic>
      <p:grpSp>
        <p:nvGrpSpPr>
          <p:cNvPr id="10" name="Group 89">
            <a:extLst>
              <a:ext uri="{FF2B5EF4-FFF2-40B4-BE49-F238E27FC236}">
                <a16:creationId xmlns:a16="http://schemas.microsoft.com/office/drawing/2014/main" id="{6C319CED-89BD-4F0B-95DC-3E4A211CBCFD}"/>
              </a:ext>
            </a:extLst>
          </p:cNvPr>
          <p:cNvGrpSpPr>
            <a:grpSpLocks/>
          </p:cNvGrpSpPr>
          <p:nvPr/>
        </p:nvGrpSpPr>
        <p:grpSpPr bwMode="auto">
          <a:xfrm>
            <a:off x="541341" y="302076"/>
            <a:ext cx="1918970" cy="247650"/>
            <a:chOff x="6932" y="10280"/>
            <a:chExt cx="3022" cy="39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C2CBF77-E759-466B-9DF2-22E33D2373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360 w 1046"/>
                <a:gd name="T1" fmla="*/ 0 h 529"/>
                <a:gd name="T2" fmla="*/ 376 w 1046"/>
                <a:gd name="T3" fmla="*/ 10 h 529"/>
                <a:gd name="T4" fmla="*/ 389 w 1046"/>
                <a:gd name="T5" fmla="*/ 20 h 529"/>
                <a:gd name="T6" fmla="*/ 399 w 1046"/>
                <a:gd name="T7" fmla="*/ 29 h 529"/>
                <a:gd name="T8" fmla="*/ 409 w 1046"/>
                <a:gd name="T9" fmla="*/ 42 h 529"/>
                <a:gd name="T10" fmla="*/ 416 w 1046"/>
                <a:gd name="T11" fmla="*/ 53 h 529"/>
                <a:gd name="T12" fmla="*/ 423 w 1046"/>
                <a:gd name="T13" fmla="*/ 65 h 529"/>
                <a:gd name="T14" fmla="*/ 427 w 1046"/>
                <a:gd name="T15" fmla="*/ 77 h 529"/>
                <a:gd name="T16" fmla="*/ 427 w 1046"/>
                <a:gd name="T17" fmla="*/ 90 h 529"/>
                <a:gd name="T18" fmla="*/ 427 w 1046"/>
                <a:gd name="T19" fmla="*/ 104 h 529"/>
                <a:gd name="T20" fmla="*/ 423 w 1046"/>
                <a:gd name="T21" fmla="*/ 116 h 529"/>
                <a:gd name="T22" fmla="*/ 418 w 1046"/>
                <a:gd name="T23" fmla="*/ 128 h 529"/>
                <a:gd name="T24" fmla="*/ 411 w 1046"/>
                <a:gd name="T25" fmla="*/ 140 h 529"/>
                <a:gd name="T26" fmla="*/ 401 w 1046"/>
                <a:gd name="T27" fmla="*/ 151 h 529"/>
                <a:gd name="T28" fmla="*/ 391 w 1046"/>
                <a:gd name="T29" fmla="*/ 161 h 529"/>
                <a:gd name="T30" fmla="*/ 379 w 1046"/>
                <a:gd name="T31" fmla="*/ 171 h 529"/>
                <a:gd name="T32" fmla="*/ 365 w 1046"/>
                <a:gd name="T33" fmla="*/ 179 h 529"/>
                <a:gd name="T34" fmla="*/ 350 w 1046"/>
                <a:gd name="T35" fmla="*/ 187 h 529"/>
                <a:gd name="T36" fmla="*/ 332 w 1046"/>
                <a:gd name="T37" fmla="*/ 194 h 529"/>
                <a:gd name="T38" fmla="*/ 314 w 1046"/>
                <a:gd name="T39" fmla="*/ 201 h 529"/>
                <a:gd name="T40" fmla="*/ 297 w 1046"/>
                <a:gd name="T41" fmla="*/ 206 h 529"/>
                <a:gd name="T42" fmla="*/ 277 w 1046"/>
                <a:gd name="T43" fmla="*/ 210 h 529"/>
                <a:gd name="T44" fmla="*/ 255 w 1046"/>
                <a:gd name="T45" fmla="*/ 214 h 529"/>
                <a:gd name="T46" fmla="*/ 236 w 1046"/>
                <a:gd name="T47" fmla="*/ 216 h 529"/>
                <a:gd name="T48" fmla="*/ 214 w 1046"/>
                <a:gd name="T49" fmla="*/ 216 h 529"/>
                <a:gd name="T50" fmla="*/ 191 w 1046"/>
                <a:gd name="T51" fmla="*/ 216 h 529"/>
                <a:gd name="T52" fmla="*/ 171 w 1046"/>
                <a:gd name="T53" fmla="*/ 214 h 529"/>
                <a:gd name="T54" fmla="*/ 149 w 1046"/>
                <a:gd name="T55" fmla="*/ 210 h 529"/>
                <a:gd name="T56" fmla="*/ 130 w 1046"/>
                <a:gd name="T57" fmla="*/ 206 h 529"/>
                <a:gd name="T58" fmla="*/ 112 w 1046"/>
                <a:gd name="T59" fmla="*/ 201 h 529"/>
                <a:gd name="T60" fmla="*/ 95 w 1046"/>
                <a:gd name="T61" fmla="*/ 194 h 529"/>
                <a:gd name="T62" fmla="*/ 77 w 1046"/>
                <a:gd name="T63" fmla="*/ 187 h 529"/>
                <a:gd name="T64" fmla="*/ 63 w 1046"/>
                <a:gd name="T65" fmla="*/ 179 h 529"/>
                <a:gd name="T66" fmla="*/ 47 w 1046"/>
                <a:gd name="T67" fmla="*/ 171 h 529"/>
                <a:gd name="T68" fmla="*/ 36 w 1046"/>
                <a:gd name="T69" fmla="*/ 161 h 529"/>
                <a:gd name="T70" fmla="*/ 26 w 1046"/>
                <a:gd name="T71" fmla="*/ 151 h 529"/>
                <a:gd name="T72" fmla="*/ 16 w 1046"/>
                <a:gd name="T73" fmla="*/ 140 h 529"/>
                <a:gd name="T74" fmla="*/ 8 w 1046"/>
                <a:gd name="T75" fmla="*/ 128 h 529"/>
                <a:gd name="T76" fmla="*/ 4 w 1046"/>
                <a:gd name="T77" fmla="*/ 116 h 529"/>
                <a:gd name="T78" fmla="*/ 0 w 1046"/>
                <a:gd name="T79" fmla="*/ 104 h 529"/>
                <a:gd name="T80" fmla="*/ 0 w 1046"/>
                <a:gd name="T81" fmla="*/ 90 h 529"/>
                <a:gd name="T82" fmla="*/ 0 w 1046"/>
                <a:gd name="T83" fmla="*/ 77 h 529"/>
                <a:gd name="T84" fmla="*/ 4 w 1046"/>
                <a:gd name="T85" fmla="*/ 65 h 529"/>
                <a:gd name="T86" fmla="*/ 10 w 1046"/>
                <a:gd name="T87" fmla="*/ 53 h 529"/>
                <a:gd name="T88" fmla="*/ 18 w 1046"/>
                <a:gd name="T89" fmla="*/ 42 h 529"/>
                <a:gd name="T90" fmla="*/ 27 w 1046"/>
                <a:gd name="T91" fmla="*/ 29 h 529"/>
                <a:gd name="T92" fmla="*/ 38 w 1046"/>
                <a:gd name="T93" fmla="*/ 20 h 529"/>
                <a:gd name="T94" fmla="*/ 51 w 1046"/>
                <a:gd name="T95" fmla="*/ 10 h 529"/>
                <a:gd name="T96" fmla="*/ 67 w 1046"/>
                <a:gd name="T97" fmla="*/ 0 h 529"/>
                <a:gd name="T98" fmla="*/ 214 w 1046"/>
                <a:gd name="T99" fmla="*/ 148 h 529"/>
                <a:gd name="T100" fmla="*/ 360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7DD5D90-2EFE-4CB4-A04B-DAD0ABA39F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112 w 544"/>
                <a:gd name="T1" fmla="*/ 0 h 313"/>
                <a:gd name="T2" fmla="*/ 142 w 544"/>
                <a:gd name="T3" fmla="*/ 0 h 313"/>
                <a:gd name="T4" fmla="*/ 170 w 544"/>
                <a:gd name="T5" fmla="*/ 4 h 313"/>
                <a:gd name="T6" fmla="*/ 197 w 544"/>
                <a:gd name="T7" fmla="*/ 10 h 313"/>
                <a:gd name="T8" fmla="*/ 223 w 544"/>
                <a:gd name="T9" fmla="*/ 17 h 313"/>
                <a:gd name="T10" fmla="*/ 112 w 544"/>
                <a:gd name="T11" fmla="*/ 128 h 313"/>
                <a:gd name="T12" fmla="*/ 0 w 544"/>
                <a:gd name="T13" fmla="*/ 17 h 313"/>
                <a:gd name="T14" fmla="*/ 26 w 544"/>
                <a:gd name="T15" fmla="*/ 10 h 313"/>
                <a:gd name="T16" fmla="*/ 53 w 544"/>
                <a:gd name="T17" fmla="*/ 4 h 313"/>
                <a:gd name="T18" fmla="*/ 81 w 544"/>
                <a:gd name="T19" fmla="*/ 0 h 313"/>
                <a:gd name="T20" fmla="*/ 112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D4CB937-F342-4B52-97E1-62B1C16C055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210 w 1026"/>
                <a:gd name="T1" fmla="*/ 173 h 611"/>
                <a:gd name="T2" fmla="*/ 210 w 1026"/>
                <a:gd name="T3" fmla="*/ 173 h 611"/>
                <a:gd name="T4" fmla="*/ 75 w 1026"/>
                <a:gd name="T5" fmla="*/ 173 h 611"/>
                <a:gd name="T6" fmla="*/ 75 w 1026"/>
                <a:gd name="T7" fmla="*/ 75 h 611"/>
                <a:gd name="T8" fmla="*/ 210 w 1026"/>
                <a:gd name="T9" fmla="*/ 75 h 611"/>
                <a:gd name="T10" fmla="*/ 210 w 1026"/>
                <a:gd name="T11" fmla="*/ 75 h 611"/>
                <a:gd name="T12" fmla="*/ 345 w 1026"/>
                <a:gd name="T13" fmla="*/ 75 h 611"/>
                <a:gd name="T14" fmla="*/ 345 w 1026"/>
                <a:gd name="T15" fmla="*/ 173 h 611"/>
                <a:gd name="T16" fmla="*/ 210 w 1026"/>
                <a:gd name="T17" fmla="*/ 173 h 611"/>
                <a:gd name="T18" fmla="*/ 210 w 1026"/>
                <a:gd name="T19" fmla="*/ 0 h 611"/>
                <a:gd name="T20" fmla="*/ 210 w 1026"/>
                <a:gd name="T21" fmla="*/ 0 h 611"/>
                <a:gd name="T22" fmla="*/ 63 w 1026"/>
                <a:gd name="T23" fmla="*/ 0 h 611"/>
                <a:gd name="T24" fmla="*/ 51 w 1026"/>
                <a:gd name="T25" fmla="*/ 0 h 611"/>
                <a:gd name="T26" fmla="*/ 39 w 1026"/>
                <a:gd name="T27" fmla="*/ 4 h 611"/>
                <a:gd name="T28" fmla="*/ 27 w 1026"/>
                <a:gd name="T29" fmla="*/ 10 h 611"/>
                <a:gd name="T30" fmla="*/ 17 w 1026"/>
                <a:gd name="T31" fmla="*/ 17 h 611"/>
                <a:gd name="T32" fmla="*/ 10 w 1026"/>
                <a:gd name="T33" fmla="*/ 26 h 611"/>
                <a:gd name="T34" fmla="*/ 4 w 1026"/>
                <a:gd name="T35" fmla="*/ 38 h 611"/>
                <a:gd name="T36" fmla="*/ 2 w 1026"/>
                <a:gd name="T37" fmla="*/ 47 h 611"/>
                <a:gd name="T38" fmla="*/ 0 w 1026"/>
                <a:gd name="T39" fmla="*/ 61 h 611"/>
                <a:gd name="T40" fmla="*/ 0 w 1026"/>
                <a:gd name="T41" fmla="*/ 188 h 611"/>
                <a:gd name="T42" fmla="*/ 2 w 1026"/>
                <a:gd name="T43" fmla="*/ 200 h 611"/>
                <a:gd name="T44" fmla="*/ 4 w 1026"/>
                <a:gd name="T45" fmla="*/ 212 h 611"/>
                <a:gd name="T46" fmla="*/ 10 w 1026"/>
                <a:gd name="T47" fmla="*/ 221 h 611"/>
                <a:gd name="T48" fmla="*/ 17 w 1026"/>
                <a:gd name="T49" fmla="*/ 232 h 611"/>
                <a:gd name="T50" fmla="*/ 27 w 1026"/>
                <a:gd name="T51" fmla="*/ 239 h 611"/>
                <a:gd name="T52" fmla="*/ 39 w 1026"/>
                <a:gd name="T53" fmla="*/ 243 h 611"/>
                <a:gd name="T54" fmla="*/ 51 w 1026"/>
                <a:gd name="T55" fmla="*/ 247 h 611"/>
                <a:gd name="T56" fmla="*/ 63 w 1026"/>
                <a:gd name="T57" fmla="*/ 249 h 611"/>
                <a:gd name="T58" fmla="*/ 210 w 1026"/>
                <a:gd name="T59" fmla="*/ 249 h 611"/>
                <a:gd name="T60" fmla="*/ 210 w 1026"/>
                <a:gd name="T61" fmla="*/ 249 h 611"/>
                <a:gd name="T62" fmla="*/ 357 w 1026"/>
                <a:gd name="T63" fmla="*/ 249 h 611"/>
                <a:gd name="T64" fmla="*/ 370 w 1026"/>
                <a:gd name="T65" fmla="*/ 247 h 611"/>
                <a:gd name="T66" fmla="*/ 382 w 1026"/>
                <a:gd name="T67" fmla="*/ 243 h 611"/>
                <a:gd name="T68" fmla="*/ 392 w 1026"/>
                <a:gd name="T69" fmla="*/ 239 h 611"/>
                <a:gd name="T70" fmla="*/ 402 w 1026"/>
                <a:gd name="T71" fmla="*/ 232 h 611"/>
                <a:gd name="T72" fmla="*/ 410 w 1026"/>
                <a:gd name="T73" fmla="*/ 221 h 611"/>
                <a:gd name="T74" fmla="*/ 416 w 1026"/>
                <a:gd name="T75" fmla="*/ 212 h 611"/>
                <a:gd name="T76" fmla="*/ 419 w 1026"/>
                <a:gd name="T77" fmla="*/ 200 h 611"/>
                <a:gd name="T78" fmla="*/ 419 w 1026"/>
                <a:gd name="T79" fmla="*/ 188 h 611"/>
                <a:gd name="T80" fmla="*/ 419 w 1026"/>
                <a:gd name="T81" fmla="*/ 61 h 611"/>
                <a:gd name="T82" fmla="*/ 419 w 1026"/>
                <a:gd name="T83" fmla="*/ 47 h 611"/>
                <a:gd name="T84" fmla="*/ 416 w 1026"/>
                <a:gd name="T85" fmla="*/ 38 h 611"/>
                <a:gd name="T86" fmla="*/ 410 w 1026"/>
                <a:gd name="T87" fmla="*/ 26 h 611"/>
                <a:gd name="T88" fmla="*/ 402 w 1026"/>
                <a:gd name="T89" fmla="*/ 17 h 611"/>
                <a:gd name="T90" fmla="*/ 392 w 1026"/>
                <a:gd name="T91" fmla="*/ 10 h 611"/>
                <a:gd name="T92" fmla="*/ 382 w 1026"/>
                <a:gd name="T93" fmla="*/ 4 h 611"/>
                <a:gd name="T94" fmla="*/ 370 w 1026"/>
                <a:gd name="T95" fmla="*/ 0 h 611"/>
                <a:gd name="T96" fmla="*/ 357 w 1026"/>
                <a:gd name="T97" fmla="*/ 0 h 611"/>
                <a:gd name="T98" fmla="*/ 210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A65034E-1F35-4C68-9441-0C327063F73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345 w 1031"/>
                <a:gd name="T1" fmla="*/ 75 h 611"/>
                <a:gd name="T2" fmla="*/ 77 w 1031"/>
                <a:gd name="T3" fmla="*/ 75 h 611"/>
                <a:gd name="T4" fmla="*/ 77 w 1031"/>
                <a:gd name="T5" fmla="*/ 133 h 611"/>
                <a:gd name="T6" fmla="*/ 345 w 1031"/>
                <a:gd name="T7" fmla="*/ 133 h 611"/>
                <a:gd name="T8" fmla="*/ 345 w 1031"/>
                <a:gd name="T9" fmla="*/ 75 h 611"/>
                <a:gd name="T10" fmla="*/ 356 w 1031"/>
                <a:gd name="T11" fmla="*/ 0 h 611"/>
                <a:gd name="T12" fmla="*/ 369 w 1031"/>
                <a:gd name="T13" fmla="*/ 0 h 611"/>
                <a:gd name="T14" fmla="*/ 382 w 1031"/>
                <a:gd name="T15" fmla="*/ 4 h 611"/>
                <a:gd name="T16" fmla="*/ 391 w 1031"/>
                <a:gd name="T17" fmla="*/ 10 h 611"/>
                <a:gd name="T18" fmla="*/ 401 w 1031"/>
                <a:gd name="T19" fmla="*/ 17 h 611"/>
                <a:gd name="T20" fmla="*/ 409 w 1031"/>
                <a:gd name="T21" fmla="*/ 26 h 611"/>
                <a:gd name="T22" fmla="*/ 415 w 1031"/>
                <a:gd name="T23" fmla="*/ 38 h 611"/>
                <a:gd name="T24" fmla="*/ 419 w 1031"/>
                <a:gd name="T25" fmla="*/ 47 h 611"/>
                <a:gd name="T26" fmla="*/ 421 w 1031"/>
                <a:gd name="T27" fmla="*/ 61 h 611"/>
                <a:gd name="T28" fmla="*/ 421 w 1031"/>
                <a:gd name="T29" fmla="*/ 149 h 611"/>
                <a:gd name="T30" fmla="*/ 419 w 1031"/>
                <a:gd name="T31" fmla="*/ 161 h 611"/>
                <a:gd name="T32" fmla="*/ 415 w 1031"/>
                <a:gd name="T33" fmla="*/ 173 h 611"/>
                <a:gd name="T34" fmla="*/ 409 w 1031"/>
                <a:gd name="T35" fmla="*/ 183 h 611"/>
                <a:gd name="T36" fmla="*/ 401 w 1031"/>
                <a:gd name="T37" fmla="*/ 192 h 611"/>
                <a:gd name="T38" fmla="*/ 391 w 1031"/>
                <a:gd name="T39" fmla="*/ 198 h 611"/>
                <a:gd name="T40" fmla="*/ 382 w 1031"/>
                <a:gd name="T41" fmla="*/ 204 h 611"/>
                <a:gd name="T42" fmla="*/ 369 w 1031"/>
                <a:gd name="T43" fmla="*/ 208 h 611"/>
                <a:gd name="T44" fmla="*/ 356 w 1031"/>
                <a:gd name="T45" fmla="*/ 210 h 611"/>
                <a:gd name="T46" fmla="*/ 77 w 1031"/>
                <a:gd name="T47" fmla="*/ 210 h 611"/>
                <a:gd name="T48" fmla="*/ 77 w 1031"/>
                <a:gd name="T49" fmla="*/ 249 h 611"/>
                <a:gd name="T50" fmla="*/ 0 w 1031"/>
                <a:gd name="T51" fmla="*/ 249 h 611"/>
                <a:gd name="T52" fmla="*/ 0 w 1031"/>
                <a:gd name="T53" fmla="*/ 61 h 611"/>
                <a:gd name="T54" fmla="*/ 0 w 1031"/>
                <a:gd name="T55" fmla="*/ 0 h 611"/>
                <a:gd name="T56" fmla="*/ 45 w 1031"/>
                <a:gd name="T57" fmla="*/ 0 h 611"/>
                <a:gd name="T58" fmla="*/ 89 w 1031"/>
                <a:gd name="T59" fmla="*/ 0 h 611"/>
                <a:gd name="T60" fmla="*/ 134 w 1031"/>
                <a:gd name="T61" fmla="*/ 0 h 611"/>
                <a:gd name="T62" fmla="*/ 179 w 1031"/>
                <a:gd name="T63" fmla="*/ 0 h 611"/>
                <a:gd name="T64" fmla="*/ 222 w 1031"/>
                <a:gd name="T65" fmla="*/ 0 h 611"/>
                <a:gd name="T66" fmla="*/ 268 w 1031"/>
                <a:gd name="T67" fmla="*/ 0 h 611"/>
                <a:gd name="T68" fmla="*/ 313 w 1031"/>
                <a:gd name="T69" fmla="*/ 0 h 611"/>
                <a:gd name="T70" fmla="*/ 35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4A300D6-938C-4E05-988C-F70D26608F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236 w 1030"/>
                <a:gd name="T1" fmla="*/ 123 h 611"/>
                <a:gd name="T2" fmla="*/ 418 w 1030"/>
                <a:gd name="T3" fmla="*/ 123 h 611"/>
                <a:gd name="T4" fmla="*/ 418 w 1030"/>
                <a:gd name="T5" fmla="*/ 190 h 611"/>
                <a:gd name="T6" fmla="*/ 418 w 1030"/>
                <a:gd name="T7" fmla="*/ 200 h 611"/>
                <a:gd name="T8" fmla="*/ 415 w 1030"/>
                <a:gd name="T9" fmla="*/ 212 h 611"/>
                <a:gd name="T10" fmla="*/ 409 w 1030"/>
                <a:gd name="T11" fmla="*/ 221 h 611"/>
                <a:gd name="T12" fmla="*/ 401 w 1030"/>
                <a:gd name="T13" fmla="*/ 229 h 611"/>
                <a:gd name="T14" fmla="*/ 391 w 1030"/>
                <a:gd name="T15" fmla="*/ 237 h 611"/>
                <a:gd name="T16" fmla="*/ 381 w 1030"/>
                <a:gd name="T17" fmla="*/ 243 h 611"/>
                <a:gd name="T18" fmla="*/ 369 w 1030"/>
                <a:gd name="T19" fmla="*/ 247 h 611"/>
                <a:gd name="T20" fmla="*/ 356 w 1030"/>
                <a:gd name="T21" fmla="*/ 249 h 611"/>
                <a:gd name="T22" fmla="*/ 67 w 1030"/>
                <a:gd name="T23" fmla="*/ 249 h 611"/>
                <a:gd name="T24" fmla="*/ 51 w 1030"/>
                <a:gd name="T25" fmla="*/ 247 h 611"/>
                <a:gd name="T26" fmla="*/ 37 w 1030"/>
                <a:gd name="T27" fmla="*/ 243 h 611"/>
                <a:gd name="T28" fmla="*/ 26 w 1030"/>
                <a:gd name="T29" fmla="*/ 237 h 611"/>
                <a:gd name="T30" fmla="*/ 15 w 1030"/>
                <a:gd name="T31" fmla="*/ 229 h 611"/>
                <a:gd name="T32" fmla="*/ 8 w 1030"/>
                <a:gd name="T33" fmla="*/ 220 h 611"/>
                <a:gd name="T34" fmla="*/ 4 w 1030"/>
                <a:gd name="T35" fmla="*/ 210 h 611"/>
                <a:gd name="T36" fmla="*/ 0 w 1030"/>
                <a:gd name="T37" fmla="*/ 198 h 611"/>
                <a:gd name="T38" fmla="*/ 0 w 1030"/>
                <a:gd name="T39" fmla="*/ 186 h 611"/>
                <a:gd name="T40" fmla="*/ 0 w 1030"/>
                <a:gd name="T41" fmla="*/ 61 h 611"/>
                <a:gd name="T42" fmla="*/ 0 w 1030"/>
                <a:gd name="T43" fmla="*/ 49 h 611"/>
                <a:gd name="T44" fmla="*/ 4 w 1030"/>
                <a:gd name="T45" fmla="*/ 38 h 611"/>
                <a:gd name="T46" fmla="*/ 10 w 1030"/>
                <a:gd name="T47" fmla="*/ 27 h 611"/>
                <a:gd name="T48" fmla="*/ 17 w 1030"/>
                <a:gd name="T49" fmla="*/ 17 h 611"/>
                <a:gd name="T50" fmla="*/ 27 w 1030"/>
                <a:gd name="T51" fmla="*/ 10 h 611"/>
                <a:gd name="T52" fmla="*/ 39 w 1030"/>
                <a:gd name="T53" fmla="*/ 4 h 611"/>
                <a:gd name="T54" fmla="*/ 51 w 1030"/>
                <a:gd name="T55" fmla="*/ 0 h 611"/>
                <a:gd name="T56" fmla="*/ 65 w 1030"/>
                <a:gd name="T57" fmla="*/ 0 h 611"/>
                <a:gd name="T58" fmla="*/ 356 w 1030"/>
                <a:gd name="T59" fmla="*/ 0 h 611"/>
                <a:gd name="T60" fmla="*/ 371 w 1030"/>
                <a:gd name="T61" fmla="*/ 0 h 611"/>
                <a:gd name="T62" fmla="*/ 385 w 1030"/>
                <a:gd name="T63" fmla="*/ 6 h 611"/>
                <a:gd name="T64" fmla="*/ 397 w 1030"/>
                <a:gd name="T65" fmla="*/ 14 h 611"/>
                <a:gd name="T66" fmla="*/ 405 w 1030"/>
                <a:gd name="T67" fmla="*/ 22 h 611"/>
                <a:gd name="T68" fmla="*/ 413 w 1030"/>
                <a:gd name="T69" fmla="*/ 31 h 611"/>
                <a:gd name="T70" fmla="*/ 417 w 1030"/>
                <a:gd name="T71" fmla="*/ 41 h 611"/>
                <a:gd name="T72" fmla="*/ 418 w 1030"/>
                <a:gd name="T73" fmla="*/ 51 h 611"/>
                <a:gd name="T74" fmla="*/ 420 w 1030"/>
                <a:gd name="T75" fmla="*/ 61 h 611"/>
                <a:gd name="T76" fmla="*/ 420 w 1030"/>
                <a:gd name="T77" fmla="*/ 92 h 611"/>
                <a:gd name="T78" fmla="*/ 344 w 1030"/>
                <a:gd name="T79" fmla="*/ 92 h 611"/>
                <a:gd name="T80" fmla="*/ 344 w 1030"/>
                <a:gd name="T81" fmla="*/ 75 h 611"/>
                <a:gd name="T82" fmla="*/ 75 w 1030"/>
                <a:gd name="T83" fmla="*/ 75 h 611"/>
                <a:gd name="T84" fmla="*/ 75 w 1030"/>
                <a:gd name="T85" fmla="*/ 173 h 611"/>
                <a:gd name="T86" fmla="*/ 344 w 1030"/>
                <a:gd name="T87" fmla="*/ 173 h 611"/>
                <a:gd name="T88" fmla="*/ 344 w 1030"/>
                <a:gd name="T89" fmla="*/ 153 h 611"/>
                <a:gd name="T90" fmla="*/ 236 w 1030"/>
                <a:gd name="T91" fmla="*/ 153 h 611"/>
                <a:gd name="T92" fmla="*/ 236 w 1030"/>
                <a:gd name="T93" fmla="*/ 123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25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5675" y="5643134"/>
            <a:ext cx="69532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fld id="{A50C4784-3D4F-354E-8302-A03CF1E48524}" type="slidenum">
              <a:rPr lang="el-GR" altLang="en-US" sz="1200">
                <a:solidFill>
                  <a:prstClr val="black"/>
                </a:solidFill>
                <a:latin typeface="Aptos Display" panose="02110004020202020204"/>
              </a:rPr>
              <a:pPr algn="ctr" defTabSz="685800">
                <a:spcBef>
                  <a:spcPct val="0"/>
                </a:spcBef>
                <a:buNone/>
              </a:pPr>
              <a:t>10</a:t>
            </a:fld>
            <a:endParaRPr lang="el-GR" altLang="en-US" sz="1200" dirty="0">
              <a:solidFill>
                <a:prstClr val="black"/>
              </a:solidFill>
              <a:latin typeface="Aptos Display" panose="02110004020202020204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1A8E99E-62B0-D240-A03E-B755BBF7F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10519"/>
              </p:ext>
            </p:extLst>
          </p:nvPr>
        </p:nvGraphicFramePr>
        <p:xfrm>
          <a:off x="347663" y="1423988"/>
          <a:ext cx="8624887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106210" imgH="7820062" progId="Excel.Sheet.12">
                  <p:embed/>
                </p:oleObj>
              </mc:Choice>
              <mc:Fallback>
                <p:oleObj name="Worksheet" r:id="rId2" imgW="12106210" imgH="782006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1A8E99E-62B0-D240-A03E-B755BBF7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663" y="1423988"/>
                        <a:ext cx="8624887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A396D268-8C39-483B-868A-9000824740FE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025E79C-A20C-48B9-94F7-B5AEB8CDF9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E5CE7C3-208F-4615-B6D0-B388BC1375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AA93E6BC-CD30-4E8D-AF74-477013BEF90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63F2728-A726-4E91-8A5A-3D7E29691A7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A43D9F2-231C-4EBE-8B94-54483E66C2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AED15C-AEB3-4ED8-9A00-6301A5C631CD}"/>
              </a:ext>
            </a:extLst>
          </p:cNvPr>
          <p:cNvSpPr txBox="1"/>
          <p:nvPr/>
        </p:nvSpPr>
        <p:spPr>
          <a:xfrm>
            <a:off x="2057400" y="0"/>
            <a:ext cx="70739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τελευταίες ρυθμίσεις </a:t>
            </a:r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του υπουργείου Υγείας </a:t>
            </a:r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τα απογευματινά επί πληρωμή χειρουργεία ….;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147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66856-B6A5-F2B3-A989-69B06BE1DBF1}"/>
              </a:ext>
            </a:extLst>
          </p:cNvPr>
          <p:cNvSpPr txBox="1"/>
          <p:nvPr/>
        </p:nvSpPr>
        <p:spPr>
          <a:xfrm>
            <a:off x="2249424" y="0"/>
            <a:ext cx="68945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 αριθμός των ασθενών που εξυπηρετείτε τα τελευταία 3 χρόνια έχει:</a:t>
            </a:r>
            <a:endParaRPr lang="el-GR" dirty="0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7D0BECFD-BFA0-4E16-98AC-EB14E5D6062F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D5801FF-8C9E-4BDB-97A0-EE4DAAE2AB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07C47AD-2569-474C-A79F-BD13AA8C22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D5DEDE5-73AE-4DAA-9B4C-32179640B07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4066C47-8981-48D5-B498-936ADA720F0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4CE3959-8C79-4CF4-9786-EB120C4851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B4E84F86-C723-41DF-8B6A-E63C13EB7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878965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99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0079ADA-D18C-B5A4-D91C-1DECC231C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69217"/>
              </p:ext>
            </p:extLst>
          </p:nvPr>
        </p:nvGraphicFramePr>
        <p:xfrm>
          <a:off x="547688" y="2111375"/>
          <a:ext cx="7948130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904326" imgH="4320753" progId="Excel.Sheet.12">
                  <p:embed/>
                </p:oleObj>
              </mc:Choice>
              <mc:Fallback>
                <p:oleObj name="Worksheet" r:id="rId2" imgW="10904326" imgH="432075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11C9B5-D08F-DE44-7F00-CE297BD32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7688" y="2111375"/>
                        <a:ext cx="7948130" cy="320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E360C463-7013-40ED-B885-0719BEAD9B4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5A26FFCE-AA03-4972-8452-D60DBC1AD4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4AA36B6-21A1-4449-AAD6-D5187B3E60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93249B1-6D7E-404A-9232-618F1BFCB5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5C60DF4-2283-48F4-822C-796EBC0CDA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4F460C3-8212-4B20-8A15-6F33615F25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B65898-A352-4417-949E-D49A10BEB741}"/>
              </a:ext>
            </a:extLst>
          </p:cNvPr>
          <p:cNvSpPr txBox="1"/>
          <p:nvPr/>
        </p:nvSpPr>
        <p:spPr>
          <a:xfrm>
            <a:off x="2249424" y="0"/>
            <a:ext cx="68945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 αριθμός των ασθενών που εξυπηρετείτε τα τελευταία 3 χρόνια έχει: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22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8245386C-FFF1-CDCF-9D88-80AEBF8B5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471668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0AD536A9-6E13-475D-ACA8-D1EA80901916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0859A821-EF09-4E59-98C1-3F9BDCEDA0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474C828-75C4-42D8-921D-D51E62CB3E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4A39B64-7495-40DA-82CD-392132A4B2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07CB27C-6264-4CA8-801B-160F479FED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7091F54-6063-402F-A0B5-C329AE5ED2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C5B184-9837-4C3F-81A3-2BE646498A69}"/>
              </a:ext>
            </a:extLst>
          </p:cNvPr>
          <p:cNvSpPr txBox="1"/>
          <p:nvPr/>
        </p:nvSpPr>
        <p:spPr>
          <a:xfrm>
            <a:off x="2066544" y="-137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i="0" u="none" strike="noStrike" dirty="0">
                <a:effectLst/>
                <a:latin typeface="+mj-lt"/>
              </a:rPr>
              <a:t>Ποιο θα λέγατε ότι είναι </a:t>
            </a:r>
            <a:r>
              <a:rPr lang="el-GR" dirty="0">
                <a:latin typeface="+mj-lt"/>
              </a:rPr>
              <a:t>το </a:t>
            </a:r>
            <a:r>
              <a:rPr lang="el-GR" i="0" u="none" strike="noStrike" dirty="0">
                <a:effectLst/>
                <a:latin typeface="+mj-lt"/>
              </a:rPr>
              <a:t>σημαντικότερο πρόβλημα που αντιμετωπίζετε;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312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/>
        </p:nvGraphicFramePr>
        <p:xfrm>
          <a:off x="0" y="2093841"/>
          <a:ext cx="9144000" cy="324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747CC-AF31-F319-48FB-543AA57F5976}"/>
              </a:ext>
            </a:extLst>
          </p:cNvPr>
          <p:cNvSpPr txBox="1"/>
          <p:nvPr/>
        </p:nvSpPr>
        <p:spPr>
          <a:xfrm>
            <a:off x="2075688" y="0"/>
            <a:ext cx="706831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ποιους κυρίως; 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l-GR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Β</a:t>
            </a:r>
            <a:r>
              <a:rPr lang="en-US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ά</a:t>
            </a:r>
            <a:r>
              <a:rPr lang="el-GR" sz="12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ση</a:t>
            </a:r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Όσοι δήλωσαν τις καθυστερήσεις πληρωμών ως ένα από τα </a:t>
            </a:r>
          </a:p>
          <a:p>
            <a:pPr algn="r"/>
            <a:r>
              <a:rPr lang="el-GR" sz="1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σημαντικότερα προβλήματα που αντιμετωπίζουν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331BE-50D5-E6D7-CE10-5901475D93A0}"/>
              </a:ext>
            </a:extLst>
          </p:cNvPr>
          <p:cNvSpPr txBox="1"/>
          <p:nvPr/>
        </p:nvSpPr>
        <p:spPr>
          <a:xfrm>
            <a:off x="4114800" y="172450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</a:t>
            </a:r>
            <a:r>
              <a:rPr lang="en-US" dirty="0"/>
              <a:t>5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CCCB2-B6BA-BC82-8BC9-2D6F7C338621}"/>
              </a:ext>
            </a:extLst>
          </p:cNvPr>
          <p:cNvSpPr txBox="1"/>
          <p:nvPr/>
        </p:nvSpPr>
        <p:spPr>
          <a:xfrm>
            <a:off x="5029200" y="4131391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2,2%</a:t>
            </a:r>
          </a:p>
        </p:txBody>
      </p:sp>
      <p:grpSp>
        <p:nvGrpSpPr>
          <p:cNvPr id="10" name="Group 89">
            <a:extLst>
              <a:ext uri="{FF2B5EF4-FFF2-40B4-BE49-F238E27FC236}">
                <a16:creationId xmlns:a16="http://schemas.microsoft.com/office/drawing/2014/main" id="{E668464D-1522-470A-B0C4-6C1755CA424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1A7A0D0-B281-4214-8163-5AA829E176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62A05A9-F661-48D0-AF2E-69E54099B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A19139-6872-4C33-AE50-35647D935A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CDDE550-15AB-4003-9FAA-B654329054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3CE188-B1F8-44B9-BEED-D0E11B5A4E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5314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747CC-AF31-F319-48FB-543AA57F5976}"/>
              </a:ext>
            </a:extLst>
          </p:cNvPr>
          <p:cNvSpPr txBox="1"/>
          <p:nvPr/>
        </p:nvSpPr>
        <p:spPr>
          <a:xfrm>
            <a:off x="2075688" y="0"/>
            <a:ext cx="706831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Από ποιους κυρίως;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*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Β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ά</a:t>
            </a:r>
            <a:r>
              <a:rPr kumimoji="0" lang="el-G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ση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: Όσοι δήλωσαν τις καθυστερήσεις πληρωμών ως ένα από τα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 σημαντικότερα προβλήματα που αντιμετωπίζουν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331BE-50D5-E6D7-CE10-5901475D93A0}"/>
              </a:ext>
            </a:extLst>
          </p:cNvPr>
          <p:cNvSpPr txBox="1"/>
          <p:nvPr/>
        </p:nvSpPr>
        <p:spPr>
          <a:xfrm>
            <a:off x="4187951" y="13590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2024</a:t>
            </a:r>
          </a:p>
        </p:txBody>
      </p:sp>
      <p:grpSp>
        <p:nvGrpSpPr>
          <p:cNvPr id="10" name="Group 89">
            <a:extLst>
              <a:ext uri="{FF2B5EF4-FFF2-40B4-BE49-F238E27FC236}">
                <a16:creationId xmlns:a16="http://schemas.microsoft.com/office/drawing/2014/main" id="{E668464D-1522-470A-B0C4-6C1755CA424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1A7A0D0-B281-4214-8163-5AA829E176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62A05A9-F661-48D0-AF2E-69E54099B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A19139-6872-4C33-AE50-35647D935A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CDDE550-15AB-4003-9FAA-B654329054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3CE188-B1F8-44B9-BEED-D0E11B5A4E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7" name="Γράφημα 16">
            <a:extLst>
              <a:ext uri="{FF2B5EF4-FFF2-40B4-BE49-F238E27FC236}">
                <a16:creationId xmlns:a16="http://schemas.microsoft.com/office/drawing/2014/main" id="{6D1D4B95-2A83-4316-BE6D-7DA68FE88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825210"/>
              </p:ext>
            </p:extLst>
          </p:nvPr>
        </p:nvGraphicFramePr>
        <p:xfrm>
          <a:off x="-73151" y="1496724"/>
          <a:ext cx="9144000" cy="285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33D7778-506F-4227-B7B5-A622C9D998AA}"/>
              </a:ext>
            </a:extLst>
          </p:cNvPr>
          <p:cNvSpPr/>
          <p:nvPr/>
        </p:nvSpPr>
        <p:spPr>
          <a:xfrm>
            <a:off x="4187952" y="3982998"/>
            <a:ext cx="732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2023</a:t>
            </a:r>
          </a:p>
        </p:txBody>
      </p:sp>
      <p:graphicFrame>
        <p:nvGraphicFramePr>
          <p:cNvPr id="18" name="Γράφημα 3">
            <a:extLst>
              <a:ext uri="{FF2B5EF4-FFF2-40B4-BE49-F238E27FC236}">
                <a16:creationId xmlns:a16="http://schemas.microsoft.com/office/drawing/2014/main" id="{9E104D0B-B3A7-479B-935E-B39CE8956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979558"/>
              </p:ext>
            </p:extLst>
          </p:nvPr>
        </p:nvGraphicFramePr>
        <p:xfrm>
          <a:off x="73151" y="4352330"/>
          <a:ext cx="9144000" cy="237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32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39308"/>
              </p:ext>
            </p:extLst>
          </p:nvPr>
        </p:nvGraphicFramePr>
        <p:xfrm>
          <a:off x="0" y="1990846"/>
          <a:ext cx="9144000" cy="449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747CC-AF31-F319-48FB-543AA57F5976}"/>
              </a:ext>
            </a:extLst>
          </p:cNvPr>
          <p:cNvSpPr txBox="1"/>
          <p:nvPr/>
        </p:nvSpPr>
        <p:spPr>
          <a:xfrm>
            <a:off x="2075688" y="0"/>
            <a:ext cx="7068311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dirty="0"/>
              <a:t>Ποια θα λέγατε ότι είναι τα δύο σημαντικότερα προβλήματα που αντιμετωπίζετε με τις φαρμακευτικές εταιρείες; </a:t>
            </a:r>
          </a:p>
          <a:p>
            <a:endParaRPr lang="el-GR" sz="1200" dirty="0"/>
          </a:p>
          <a:p>
            <a:r>
              <a:rPr lang="el-GR" sz="1200" b="1" dirty="0"/>
              <a:t>*Βάση όσους απάντησαν :Οι σχέσεις μου με τις φαρμακευτικές εταιρείες</a:t>
            </a:r>
          </a:p>
          <a:p>
            <a:endParaRPr lang="el-GR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CCCB2-B6BA-BC82-8BC9-2D6F7C338621}"/>
              </a:ext>
            </a:extLst>
          </p:cNvPr>
          <p:cNvSpPr txBox="1"/>
          <p:nvPr/>
        </p:nvSpPr>
        <p:spPr>
          <a:xfrm>
            <a:off x="5029200" y="4693453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2,2%</a:t>
            </a:r>
          </a:p>
        </p:txBody>
      </p:sp>
      <p:grpSp>
        <p:nvGrpSpPr>
          <p:cNvPr id="10" name="Group 89">
            <a:extLst>
              <a:ext uri="{FF2B5EF4-FFF2-40B4-BE49-F238E27FC236}">
                <a16:creationId xmlns:a16="http://schemas.microsoft.com/office/drawing/2014/main" id="{E668464D-1522-470A-B0C4-6C1755CA424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1A7A0D0-B281-4214-8163-5AA829E176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62A05A9-F661-48D0-AF2E-69E54099B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A19139-6872-4C33-AE50-35647D935AA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CDDE550-15AB-4003-9FAA-B654329054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E3CE188-B1F8-44B9-BEED-D0E11B5A4E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9402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3289C-D8B4-1B8E-760D-D3F019CA7B4F}"/>
              </a:ext>
            </a:extLst>
          </p:cNvPr>
          <p:cNvSpPr txBox="1"/>
          <p:nvPr/>
        </p:nvSpPr>
        <p:spPr>
          <a:xfrm>
            <a:off x="2075688" y="-21829"/>
            <a:ext cx="706831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Πότε έχετε σκοπό να συνταξιοδοτηθείτε;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015E2A2D-3865-48D2-ACFD-8684A2C274F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68F8888-5AA9-4FE7-8C0B-34F3405A15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45917ED-4429-4F72-8B7D-3FD4B07FEA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94C395C-31F1-4002-B131-3BFA2EDCB9F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1AE80F9-6A3A-44A1-9937-96A39231210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1E98EC2-D6CE-485E-8E4D-AB2BFFACF9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94694AC9-D536-4F0B-BA98-E279B63FFA6E}"/>
              </a:ext>
            </a:extLst>
          </p:cNvPr>
          <p:cNvGraphicFramePr>
            <a:graphicFrameLocks/>
          </p:cNvGraphicFramePr>
          <p:nvPr/>
        </p:nvGraphicFramePr>
        <p:xfrm>
          <a:off x="88895" y="575035"/>
          <a:ext cx="8810008" cy="692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150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8D4084E-A0BB-C7AA-48C8-63F1FB38D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335747"/>
              </p:ext>
            </p:extLst>
          </p:nvPr>
        </p:nvGraphicFramePr>
        <p:xfrm>
          <a:off x="508442" y="1794076"/>
          <a:ext cx="8219633" cy="400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220621" imgH="4314713" progId="Excel.Sheet.12">
                  <p:embed/>
                </p:oleObj>
              </mc:Choice>
              <mc:Fallback>
                <p:oleObj name="Worksheet" r:id="rId2" imgW="12220621" imgH="4314713" progId="Excel.Sheet.12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70079ADA-D18C-B5A4-D91C-1DECC231C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442" y="1794076"/>
                        <a:ext cx="8219633" cy="4007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89">
            <a:extLst>
              <a:ext uri="{FF2B5EF4-FFF2-40B4-BE49-F238E27FC236}">
                <a16:creationId xmlns:a16="http://schemas.microsoft.com/office/drawing/2014/main" id="{9A465853-7A76-4CD1-BBD3-F7F153B31170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5A51321-1B40-422D-B15D-C1AEDDE5B2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B80309A-6886-42BE-AF6D-A0995908B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D6FC5E3-569F-4D17-9791-B9F29D43A21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D948997-E2D4-4361-80E7-2F28FB561D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C2717D0-137F-497B-82B3-30A35209EA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756A92-1A73-4DC7-8220-D4CAB222A81C}"/>
              </a:ext>
            </a:extLst>
          </p:cNvPr>
          <p:cNvSpPr txBox="1"/>
          <p:nvPr/>
        </p:nvSpPr>
        <p:spPr>
          <a:xfrm>
            <a:off x="2075688" y="-21829"/>
            <a:ext cx="7068312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Μετά τις μειώσεις στις συντάξεις σας, έχετε σκοπό να συνταξιοδοτηθείτε πρόωρα ή να συνεχίσετε να δουλεύετε και μετά τα 67;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438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294C0-EBB6-F3BB-3072-F7A5FA627537}"/>
              </a:ext>
            </a:extLst>
          </p:cNvPr>
          <p:cNvSpPr txBox="1"/>
          <p:nvPr/>
        </p:nvSpPr>
        <p:spPr>
          <a:xfrm>
            <a:off x="2020824" y="3"/>
            <a:ext cx="71231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Από πού ενημερώνεστε κυρίως για θέματα που αφορούν το επάγγελμα σας;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id="{D96F65CC-5DA1-597E-DE8B-53B091D6F1F2}"/>
              </a:ext>
            </a:extLst>
          </p:cNvPr>
          <p:cNvGraphicFramePr/>
          <p:nvPr/>
        </p:nvGraphicFramePr>
        <p:xfrm>
          <a:off x="-61274" y="2467239"/>
          <a:ext cx="9144000" cy="254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44D05E-B421-9502-8A3F-AA4AB6C2F3D2}"/>
              </a:ext>
            </a:extLst>
          </p:cNvPr>
          <p:cNvSpPr txBox="1"/>
          <p:nvPr/>
        </p:nvSpPr>
        <p:spPr>
          <a:xfrm>
            <a:off x="4209068" y="1479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2025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17CA5B49-3733-46A0-ABDD-66A5A6C2720D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B0004FC-54EF-4EF2-8F73-AC47105506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5C33A98-1DF9-4A03-91DB-3384804611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177B1A6-3811-47B5-89D3-81E24D5292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CD861AF-AD95-40BE-A182-3ABCF7042DF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2839BD9-BF7C-462F-8965-87D3CEC703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36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D7D91F76-934E-FB41-A4FB-E98BF3CB769E}"/>
              </a:ext>
            </a:extLst>
          </p:cNvPr>
          <p:cNvSpPr/>
          <p:nvPr/>
        </p:nvSpPr>
        <p:spPr>
          <a:xfrm>
            <a:off x="1975104" y="0"/>
            <a:ext cx="7186148" cy="725816"/>
          </a:xfrm>
          <a:prstGeom prst="parallelogram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Ταυτότητα της έρευνας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4 - Θέση αριθμού διαφάνειας">
            <a:extLst>
              <a:ext uri="{FF2B5EF4-FFF2-40B4-BE49-F238E27FC236}">
                <a16:creationId xmlns:a16="http://schemas.microsoft.com/office/drawing/2014/main" id="{34D80601-9C78-C446-A1E1-86C6024E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91B422A-C790-6C4C-89A2-75DAADD3D81E}"/>
              </a:ext>
            </a:extLst>
          </p:cNvPr>
          <p:cNvGrpSpPr/>
          <p:nvPr/>
        </p:nvGrpSpPr>
        <p:grpSpPr>
          <a:xfrm>
            <a:off x="630707" y="1510143"/>
            <a:ext cx="7882586" cy="4870457"/>
            <a:chOff x="524435" y="1706670"/>
            <a:chExt cx="8095130" cy="424099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BE89971-C103-CB43-8447-4D31683E523E}"/>
                </a:ext>
              </a:extLst>
            </p:cNvPr>
            <p:cNvGrpSpPr/>
            <p:nvPr/>
          </p:nvGrpSpPr>
          <p:grpSpPr>
            <a:xfrm>
              <a:off x="524436" y="1706670"/>
              <a:ext cx="8095129" cy="633236"/>
              <a:chOff x="524436" y="1706670"/>
              <a:chExt cx="8095129" cy="63323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BA3ECAF-7627-BA45-88A6-852724155357}"/>
                  </a:ext>
                </a:extLst>
              </p:cNvPr>
              <p:cNvGrpSpPr/>
              <p:nvPr/>
            </p:nvGrpSpPr>
            <p:grpSpPr>
              <a:xfrm>
                <a:off x="535749" y="1707894"/>
                <a:ext cx="8083816" cy="632012"/>
                <a:chOff x="535749" y="1707894"/>
                <a:chExt cx="8083816" cy="632012"/>
              </a:xfrm>
            </p:grpSpPr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2E204431-EF79-FB4B-BB2A-8F72E06A55D0}"/>
                    </a:ext>
                  </a:extLst>
                </p:cNvPr>
                <p:cNvSpPr/>
                <p:nvPr/>
              </p:nvSpPr>
              <p:spPr>
                <a:xfrm>
                  <a:off x="535749" y="170789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Parallelogram 19">
                  <a:extLst>
                    <a:ext uri="{FF2B5EF4-FFF2-40B4-BE49-F238E27FC236}">
                      <a16:creationId xmlns:a16="http://schemas.microsoft.com/office/drawing/2014/main" id="{4C0037F7-5A29-644A-92A9-33919C4B5D98}"/>
                    </a:ext>
                  </a:extLst>
                </p:cNvPr>
                <p:cNvSpPr/>
                <p:nvPr/>
              </p:nvSpPr>
              <p:spPr>
                <a:xfrm>
                  <a:off x="3296566" y="170789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61CCBE-E168-CD49-96CA-BC8812887979}"/>
                  </a:ext>
                </a:extLst>
              </p:cNvPr>
              <p:cNvSpPr/>
              <p:nvPr/>
            </p:nvSpPr>
            <p:spPr>
              <a:xfrm>
                <a:off x="524436" y="1706670"/>
                <a:ext cx="2539384" cy="63201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Τύπος έρευνας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77E80E7-6002-2A4D-8AA2-80441B348DA7}"/>
                  </a:ext>
                </a:extLst>
              </p:cNvPr>
              <p:cNvSpPr/>
              <p:nvPr/>
            </p:nvSpPr>
            <p:spPr>
              <a:xfrm>
                <a:off x="3645218" y="1707894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Ποσοτική τηλεφωνική έρευνα με τη χρήση δομημένου ερωτηματολογίου και την υποστήριξη Η/Υ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479A983-F25F-034C-9579-F9CB80C6F303}"/>
                </a:ext>
              </a:extLst>
            </p:cNvPr>
            <p:cNvGrpSpPr/>
            <p:nvPr/>
          </p:nvGrpSpPr>
          <p:grpSpPr>
            <a:xfrm>
              <a:off x="524436" y="2429445"/>
              <a:ext cx="8095129" cy="632012"/>
              <a:chOff x="524436" y="1689856"/>
              <a:chExt cx="8095129" cy="63201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1730D04-644D-3B41-9FD2-7EA256EDFCE1}"/>
                  </a:ext>
                </a:extLst>
              </p:cNvPr>
              <p:cNvGrpSpPr/>
              <p:nvPr/>
            </p:nvGrpSpPr>
            <p:grpSpPr>
              <a:xfrm>
                <a:off x="534800" y="1689856"/>
                <a:ext cx="8084765" cy="632012"/>
                <a:chOff x="534800" y="1689856"/>
                <a:chExt cx="8084765" cy="632012"/>
              </a:xfrm>
            </p:grpSpPr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E56D0424-400D-E544-98B3-C1E964DFF775}"/>
                    </a:ext>
                  </a:extLst>
                </p:cNvPr>
                <p:cNvSpPr/>
                <p:nvPr/>
              </p:nvSpPr>
              <p:spPr>
                <a:xfrm>
                  <a:off x="534800" y="1689856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EF715024-5630-C54A-B6E5-23E4F81DE36C}"/>
                    </a:ext>
                  </a:extLst>
                </p:cNvPr>
                <p:cNvSpPr/>
                <p:nvPr/>
              </p:nvSpPr>
              <p:spPr>
                <a:xfrm>
                  <a:off x="3296566" y="1689856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9CFDF7C-842B-974D-B43A-E623AD69F34A}"/>
                  </a:ext>
                </a:extLst>
              </p:cNvPr>
              <p:cNvSpPr/>
              <p:nvPr/>
            </p:nvSpPr>
            <p:spPr>
              <a:xfrm>
                <a:off x="524436" y="1689856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Περιοχή έρευνας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014EFD2-B323-7142-B2E5-6D304BC4C219}"/>
                  </a:ext>
                </a:extLst>
              </p:cNvPr>
              <p:cNvSpPr/>
              <p:nvPr/>
            </p:nvSpPr>
            <p:spPr>
              <a:xfrm>
                <a:off x="3645218" y="1689856"/>
                <a:ext cx="4974347" cy="63201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Οι 13 Περιφέρειες της Ελλάδας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F69DE8-C776-AD44-9CBD-4C0FCD54D85C}"/>
                </a:ext>
              </a:extLst>
            </p:cNvPr>
            <p:cNvGrpSpPr/>
            <p:nvPr/>
          </p:nvGrpSpPr>
          <p:grpSpPr>
            <a:xfrm>
              <a:off x="524435" y="3150997"/>
              <a:ext cx="8095130" cy="632012"/>
              <a:chOff x="524435" y="1671152"/>
              <a:chExt cx="8095130" cy="63201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20B929B-A7E0-564D-834C-C6637FF569DB}"/>
                  </a:ext>
                </a:extLst>
              </p:cNvPr>
              <p:cNvGrpSpPr/>
              <p:nvPr/>
            </p:nvGrpSpPr>
            <p:grpSpPr>
              <a:xfrm>
                <a:off x="534800" y="1671152"/>
                <a:ext cx="8084765" cy="632012"/>
                <a:chOff x="534800" y="1671152"/>
                <a:chExt cx="8084765" cy="632012"/>
              </a:xfrm>
            </p:grpSpPr>
            <p:sp>
              <p:nvSpPr>
                <p:cNvPr id="35" name="Parallelogram 34">
                  <a:extLst>
                    <a:ext uri="{FF2B5EF4-FFF2-40B4-BE49-F238E27FC236}">
                      <a16:creationId xmlns:a16="http://schemas.microsoft.com/office/drawing/2014/main" id="{2C8956EA-640F-B144-86CE-679251EF6DD1}"/>
                    </a:ext>
                  </a:extLst>
                </p:cNvPr>
                <p:cNvSpPr/>
                <p:nvPr/>
              </p:nvSpPr>
              <p:spPr>
                <a:xfrm>
                  <a:off x="534800" y="1671152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Parallelogram 35">
                  <a:extLst>
                    <a:ext uri="{FF2B5EF4-FFF2-40B4-BE49-F238E27FC236}">
                      <a16:creationId xmlns:a16="http://schemas.microsoft.com/office/drawing/2014/main" id="{5F22AB88-ED24-5F40-844A-CB6C068D3EAA}"/>
                    </a:ext>
                  </a:extLst>
                </p:cNvPr>
                <p:cNvSpPr/>
                <p:nvPr/>
              </p:nvSpPr>
              <p:spPr>
                <a:xfrm>
                  <a:off x="3296566" y="1671152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FAD286-469B-F24C-96E1-E42945191D32}"/>
                  </a:ext>
                </a:extLst>
              </p:cNvPr>
              <p:cNvSpPr/>
              <p:nvPr/>
            </p:nvSpPr>
            <p:spPr>
              <a:xfrm>
                <a:off x="524435" y="1671152"/>
                <a:ext cx="2539385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Μέθοδος δειγματοληψίας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6F6C308-C158-AA41-B07B-C77D2D551538}"/>
                  </a:ext>
                </a:extLst>
              </p:cNvPr>
              <p:cNvSpPr/>
              <p:nvPr/>
            </p:nvSpPr>
            <p:spPr>
              <a:xfrm>
                <a:off x="3645218" y="1671152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Τυχαία δειγματοληψία στο σύνολο της Ελληνικής επικράτειας.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C192AC9-9526-C548-9A82-3C99B1F9DA4B}"/>
                </a:ext>
              </a:extLst>
            </p:cNvPr>
            <p:cNvGrpSpPr/>
            <p:nvPr/>
          </p:nvGrpSpPr>
          <p:grpSpPr>
            <a:xfrm>
              <a:off x="524436" y="3872548"/>
              <a:ext cx="8095129" cy="632013"/>
              <a:chOff x="524436" y="1650454"/>
              <a:chExt cx="8095129" cy="632013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4A93954-D07A-6142-9213-E7C382226B46}"/>
                  </a:ext>
                </a:extLst>
              </p:cNvPr>
              <p:cNvGrpSpPr/>
              <p:nvPr/>
            </p:nvGrpSpPr>
            <p:grpSpPr>
              <a:xfrm>
                <a:off x="534800" y="1650454"/>
                <a:ext cx="8084765" cy="632012"/>
                <a:chOff x="534800" y="1650454"/>
                <a:chExt cx="8084765" cy="632012"/>
              </a:xfrm>
            </p:grpSpPr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F555C177-F890-E647-9CF9-3E0511265CE8}"/>
                    </a:ext>
                  </a:extLst>
                </p:cNvPr>
                <p:cNvSpPr/>
                <p:nvPr/>
              </p:nvSpPr>
              <p:spPr>
                <a:xfrm>
                  <a:off x="534800" y="165045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Parallelogram 41">
                  <a:extLst>
                    <a:ext uri="{FF2B5EF4-FFF2-40B4-BE49-F238E27FC236}">
                      <a16:creationId xmlns:a16="http://schemas.microsoft.com/office/drawing/2014/main" id="{6338394A-0639-BA44-B5BE-38028BE737DA}"/>
                    </a:ext>
                  </a:extLst>
                </p:cNvPr>
                <p:cNvSpPr/>
                <p:nvPr/>
              </p:nvSpPr>
              <p:spPr>
                <a:xfrm>
                  <a:off x="3296566" y="165045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829259-DEC7-5343-BFC8-9F108C26BF2B}"/>
                  </a:ext>
                </a:extLst>
              </p:cNvPr>
              <p:cNvSpPr/>
              <p:nvPr/>
            </p:nvSpPr>
            <p:spPr>
              <a:xfrm>
                <a:off x="524436" y="1650454"/>
                <a:ext cx="2539384" cy="63201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Μέγεθος δείγματος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3DC5408-AD10-D648-8544-1BD28AA04485}"/>
                  </a:ext>
                </a:extLst>
              </p:cNvPr>
              <p:cNvSpPr/>
              <p:nvPr/>
            </p:nvSpPr>
            <p:spPr>
              <a:xfrm>
                <a:off x="3645218" y="1650454"/>
                <a:ext cx="4974347" cy="6320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7</a:t>
                </a:r>
                <a:r>
                  <a:rPr lang="en-US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6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0 Ιατροί διαφόρων ειδικοτήτων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16BF9EA-5F97-844A-9954-D47ABF194ABA}"/>
                </a:ext>
              </a:extLst>
            </p:cNvPr>
            <p:cNvGrpSpPr/>
            <p:nvPr/>
          </p:nvGrpSpPr>
          <p:grpSpPr>
            <a:xfrm>
              <a:off x="524436" y="4594100"/>
              <a:ext cx="8095129" cy="632012"/>
              <a:chOff x="524436" y="1642174"/>
              <a:chExt cx="8095129" cy="632012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5B97088-6FF9-A64B-9FA8-616FDBC216BF}"/>
                  </a:ext>
                </a:extLst>
              </p:cNvPr>
              <p:cNvGrpSpPr/>
              <p:nvPr/>
            </p:nvGrpSpPr>
            <p:grpSpPr>
              <a:xfrm>
                <a:off x="534800" y="1642174"/>
                <a:ext cx="8084765" cy="632012"/>
                <a:chOff x="534800" y="1642174"/>
                <a:chExt cx="8084765" cy="632012"/>
              </a:xfrm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AD64F29D-CA8E-844A-A5AC-389D99A7FC1C}"/>
                    </a:ext>
                  </a:extLst>
                </p:cNvPr>
                <p:cNvSpPr/>
                <p:nvPr/>
              </p:nvSpPr>
              <p:spPr>
                <a:xfrm>
                  <a:off x="534800" y="1642174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12ACDEE1-0AFC-FA44-A8B2-5687F8BC47D6}"/>
                    </a:ext>
                  </a:extLst>
                </p:cNvPr>
                <p:cNvSpPr/>
                <p:nvPr/>
              </p:nvSpPr>
              <p:spPr>
                <a:xfrm>
                  <a:off x="3296566" y="1642174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A9DFEDB-5365-0A42-B606-A6F8AFFEB471}"/>
                  </a:ext>
                </a:extLst>
              </p:cNvPr>
              <p:cNvSpPr/>
              <p:nvPr/>
            </p:nvSpPr>
            <p:spPr>
              <a:xfrm>
                <a:off x="524436" y="1642174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Μέγιστο σφάλμα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E6989E6-E629-3D4D-87AA-631CDBC44339}"/>
                  </a:ext>
                </a:extLst>
              </p:cNvPr>
              <p:cNvSpPr/>
              <p:nvPr/>
            </p:nvSpPr>
            <p:spPr>
              <a:xfrm>
                <a:off x="3645218" y="1642174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4,</a:t>
                </a:r>
                <a:r>
                  <a:rPr lang="en-US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2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%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93AD85F-E64F-2943-821A-0C33B5E6A99D}"/>
                </a:ext>
              </a:extLst>
            </p:cNvPr>
            <p:cNvGrpSpPr/>
            <p:nvPr/>
          </p:nvGrpSpPr>
          <p:grpSpPr>
            <a:xfrm>
              <a:off x="524436" y="5315652"/>
              <a:ext cx="8095129" cy="632012"/>
              <a:chOff x="524436" y="1629136"/>
              <a:chExt cx="8095129" cy="63201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53B4D58-CCFF-6242-B5AC-F18510F513A3}"/>
                  </a:ext>
                </a:extLst>
              </p:cNvPr>
              <p:cNvGrpSpPr/>
              <p:nvPr/>
            </p:nvGrpSpPr>
            <p:grpSpPr>
              <a:xfrm>
                <a:off x="534800" y="1629136"/>
                <a:ext cx="8084765" cy="632012"/>
                <a:chOff x="534800" y="1629136"/>
                <a:chExt cx="8084765" cy="632012"/>
              </a:xfrm>
            </p:grpSpPr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id="{1933B46E-F6BE-6E49-95DE-7175E6024248}"/>
                    </a:ext>
                  </a:extLst>
                </p:cNvPr>
                <p:cNvSpPr/>
                <p:nvPr/>
              </p:nvSpPr>
              <p:spPr>
                <a:xfrm>
                  <a:off x="534800" y="1629136"/>
                  <a:ext cx="2877671" cy="632012"/>
                </a:xfrm>
                <a:prstGeom prst="parallelogram">
                  <a:avLst>
                    <a:gd name="adj" fmla="val 41186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Parallelogram 53">
                  <a:extLst>
                    <a:ext uri="{FF2B5EF4-FFF2-40B4-BE49-F238E27FC236}">
                      <a16:creationId xmlns:a16="http://schemas.microsoft.com/office/drawing/2014/main" id="{96C6ACCC-5381-AE4C-B5B0-530C434980F0}"/>
                    </a:ext>
                  </a:extLst>
                </p:cNvPr>
                <p:cNvSpPr/>
                <p:nvPr/>
              </p:nvSpPr>
              <p:spPr>
                <a:xfrm>
                  <a:off x="3296566" y="1629136"/>
                  <a:ext cx="5322999" cy="632012"/>
                </a:xfrm>
                <a:prstGeom prst="parallelogram">
                  <a:avLst>
                    <a:gd name="adj" fmla="val 40895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4738CA1-731B-314A-AD2C-2DA324136B8D}"/>
                  </a:ext>
                </a:extLst>
              </p:cNvPr>
              <p:cNvSpPr/>
              <p:nvPr/>
            </p:nvSpPr>
            <p:spPr>
              <a:xfrm>
                <a:off x="524436" y="1629136"/>
                <a:ext cx="2539384" cy="632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Χρόνος διεξαγωγής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16E55A7-BEAF-C848-9E06-47B3CFFF7B0E}"/>
                  </a:ext>
                </a:extLst>
              </p:cNvPr>
              <p:cNvSpPr/>
              <p:nvPr/>
            </p:nvSpPr>
            <p:spPr>
              <a:xfrm>
                <a:off x="3645218" y="1629136"/>
                <a:ext cx="4974347" cy="6320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4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– 2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0</a:t>
                </a:r>
                <a:r>
                  <a: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 Μαρτίου 202</a:t>
                </a:r>
                <a:r>
                  <a:rPr lang="en-US" sz="1400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anose="020F0302020204030204"/>
                  </a:rPr>
                  <a:t>5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89">
            <a:extLst>
              <a:ext uri="{FF2B5EF4-FFF2-40B4-BE49-F238E27FC236}">
                <a16:creationId xmlns:a16="http://schemas.microsoft.com/office/drawing/2014/main" id="{F8D84232-418C-457A-87CE-E2EA48EED42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FD7A8E52-869E-4D53-ADDB-DB6BAB6ABD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B63A6E54-ABB3-4601-A888-18481882A1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3E3DC698-46FE-4428-9182-B10407097F9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4ABB3AA4-32F0-452E-A4F3-A6905BF495B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23C3D11C-B162-4613-A2FB-73B3020FBD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34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7" name="Γράφημα 3">
            <a:extLst>
              <a:ext uri="{FF2B5EF4-FFF2-40B4-BE49-F238E27FC236}">
                <a16:creationId xmlns:a16="http://schemas.microsoft.com/office/drawing/2014/main" id="{B830FA1E-4C7F-43B6-855C-47FCC763F4A6}"/>
              </a:ext>
            </a:extLst>
          </p:cNvPr>
          <p:cNvGraphicFramePr/>
          <p:nvPr/>
        </p:nvGraphicFramePr>
        <p:xfrm>
          <a:off x="101590" y="4311962"/>
          <a:ext cx="9144000" cy="229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8294C0-EBB6-F3BB-3072-F7A5FA627537}"/>
              </a:ext>
            </a:extLst>
          </p:cNvPr>
          <p:cNvSpPr txBox="1"/>
          <p:nvPr/>
        </p:nvSpPr>
        <p:spPr>
          <a:xfrm>
            <a:off x="2020824" y="3"/>
            <a:ext cx="712317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πού ενημερώνεστε κυρίως για θέματα που αφορούν το επάγγελμα σας;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563D2-5F46-5F3D-7F16-305912E47721}"/>
              </a:ext>
            </a:extLst>
          </p:cNvPr>
          <p:cNvSpPr txBox="1"/>
          <p:nvPr/>
        </p:nvSpPr>
        <p:spPr>
          <a:xfrm>
            <a:off x="4041648" y="92758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id="{D96F65CC-5DA1-597E-DE8B-53B091D6F1F2}"/>
              </a:ext>
            </a:extLst>
          </p:cNvPr>
          <p:cNvGraphicFramePr/>
          <p:nvPr/>
        </p:nvGraphicFramePr>
        <p:xfrm>
          <a:off x="256032" y="1327936"/>
          <a:ext cx="9144000" cy="254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44D05E-B421-9502-8A3F-AA4AB6C2F3D2}"/>
              </a:ext>
            </a:extLst>
          </p:cNvPr>
          <p:cNvSpPr txBox="1"/>
          <p:nvPr/>
        </p:nvSpPr>
        <p:spPr>
          <a:xfrm>
            <a:off x="4091940" y="3878500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17CA5B49-3733-46A0-ABDD-66A5A6C2720D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B0004FC-54EF-4EF2-8F73-AC47105506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85C33A98-1DF9-4A03-91DB-3384804611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177B1A6-3811-47B5-89D3-81E24D5292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CD861AF-AD95-40BE-A182-3ABCF7042DF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2839BD9-BF7C-462F-8965-87D3CEC703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675321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DFBDE33-BB0F-370E-AC84-B9B34A1006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000033"/>
              </p:ext>
            </p:extLst>
          </p:nvPr>
        </p:nvGraphicFramePr>
        <p:xfrm>
          <a:off x="183979" y="1307940"/>
          <a:ext cx="8751677" cy="476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875914" imgH="9532691" progId="Excel.Sheet.12">
                  <p:embed/>
                </p:oleObj>
              </mc:Choice>
              <mc:Fallback>
                <p:oleObj name="Worksheet" r:id="rId2" imgW="13875914" imgH="9532691" progId="Excel.Sheet.12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48D4084E-A0BB-C7AA-48C8-63F1FB38DF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979" y="1307940"/>
                        <a:ext cx="8751677" cy="4768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BB1664-522D-9266-CB8C-926407FCC86F}"/>
              </a:ext>
            </a:extLst>
          </p:cNvPr>
          <p:cNvSpPr txBox="1"/>
          <p:nvPr/>
        </p:nvSpPr>
        <p:spPr>
          <a:xfrm>
            <a:off x="2112264" y="-19655"/>
            <a:ext cx="703173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ποιες από τις παρακάτω προτάσεις έχετε θετική ή αρνητική άποψη;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5655F001-1D82-4269-8117-B6E6DDC11A7C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5781D86-53AB-4BDA-A54F-EC5D6D7457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191F6F0-7F70-4586-A054-B26A3FFDF6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27B4911-11C7-49D3-94BE-6B9AD14A5FD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CB7BEC2-8ADC-482D-8D0B-9890F80DC96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873F111C-568A-4C92-B43B-93F6D5C538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8451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/>
        </p:nvGraphicFramePr>
        <p:xfrm>
          <a:off x="-389773" y="1800659"/>
          <a:ext cx="9144000" cy="434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2B4EC-F6B8-BFA9-E6AA-F3607A94201F}"/>
              </a:ext>
            </a:extLst>
          </p:cNvPr>
          <p:cNvSpPr txBox="1"/>
          <p:nvPr/>
        </p:nvSpPr>
        <p:spPr>
          <a:xfrm>
            <a:off x="2066544" y="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Ποιος είναι κατά τη γνώμη σας ο κύριος λόγος που έχουμε φυγή Ελλήνων γιατρών στο εξωτερικό;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659BD-4951-2F80-9D95-0237EE0B2B7D}"/>
              </a:ext>
            </a:extLst>
          </p:cNvPr>
          <p:cNvSpPr txBox="1"/>
          <p:nvPr/>
        </p:nvSpPr>
        <p:spPr>
          <a:xfrm>
            <a:off x="4091940" y="10147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B4BF10EB-61D5-4C42-9D31-E0FA9662B71C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E8C2792-3CAD-44A4-8151-599A624DCD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28F6EF8-8705-42E5-BD3C-F55116808E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C61CB3F-084B-436C-9C57-7F54F58C7E8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C6616BE-ED69-4AB5-886D-11CD2B4F47E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29EA90C-F084-4679-8B00-395CC7C43D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518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Γράφημα 3">
            <a:extLst>
              <a:ext uri="{FF2B5EF4-FFF2-40B4-BE49-F238E27FC236}">
                <a16:creationId xmlns:a16="http://schemas.microsoft.com/office/drawing/2014/main" id="{244B9F67-0541-F04D-BBAF-ABDDA72B17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684334"/>
              </p:ext>
            </p:extLst>
          </p:nvPr>
        </p:nvGraphicFramePr>
        <p:xfrm>
          <a:off x="-91440" y="3977773"/>
          <a:ext cx="9144000" cy="255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2B4EC-F6B8-BFA9-E6AA-F3607A94201F}"/>
              </a:ext>
            </a:extLst>
          </p:cNvPr>
          <p:cNvSpPr txBox="1"/>
          <p:nvPr/>
        </p:nvSpPr>
        <p:spPr>
          <a:xfrm>
            <a:off x="2066544" y="0"/>
            <a:ext cx="707745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Ποιος είναι κατά τη γνώμη σας ο κύριος λόγος που έχουμε φυγή Ελλήνων γιατρών στο εξωτερικό; 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659BD-4951-2F80-9D95-0237EE0B2B7D}"/>
              </a:ext>
            </a:extLst>
          </p:cNvPr>
          <p:cNvSpPr txBox="1"/>
          <p:nvPr/>
        </p:nvSpPr>
        <p:spPr>
          <a:xfrm>
            <a:off x="4114800" y="94357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2024</a:t>
            </a:r>
          </a:p>
        </p:txBody>
      </p:sp>
      <p:graphicFrame>
        <p:nvGraphicFramePr>
          <p:cNvPr id="5" name="Γράφημα 3">
            <a:extLst>
              <a:ext uri="{FF2B5EF4-FFF2-40B4-BE49-F238E27FC236}">
                <a16:creationId xmlns:a16="http://schemas.microsoft.com/office/drawing/2014/main" id="{AD7B4334-9460-2B91-E66E-0D0AEA382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578907"/>
              </p:ext>
            </p:extLst>
          </p:nvPr>
        </p:nvGraphicFramePr>
        <p:xfrm>
          <a:off x="-22860" y="1251185"/>
          <a:ext cx="9144000" cy="2638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743035-723B-7A38-D41C-7F4732EB57FC}"/>
              </a:ext>
            </a:extLst>
          </p:cNvPr>
          <p:cNvSpPr txBox="1"/>
          <p:nvPr/>
        </p:nvSpPr>
        <p:spPr>
          <a:xfrm>
            <a:off x="4091940" y="36708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2023</a:t>
            </a:r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B4BF10EB-61D5-4C42-9D31-E0FA9662B71C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E8C2792-3CAD-44A4-8151-599A624DCD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28F6EF8-8705-42E5-BD3C-F55116808E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C61CB3F-084B-436C-9C57-7F54F58C7E8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C6616BE-ED69-4AB5-886D-11CD2B4F47E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29EA90C-F084-4679-8B00-395CC7C43D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730772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24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0FBD6-F0F9-5956-FDA3-5028A137E12A}"/>
              </a:ext>
            </a:extLst>
          </p:cNvPr>
          <p:cNvSpPr txBox="1"/>
          <p:nvPr/>
        </p:nvSpPr>
        <p:spPr>
          <a:xfrm>
            <a:off x="2039112" y="5539"/>
            <a:ext cx="7104888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Πιστεύετε ότι είναι σωστό ένα ιατρείο δερματολόγου να στεγάζεται στον ίδιο χώρο με μια επιχείρηση αισθητικής και ένα οφθαλμολογικό ιατρείο να συστεγάζεται με ένα κατάστημα οπτικών ;</a:t>
            </a:r>
            <a:endParaRPr lang="el-GR" dirty="0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4AD41310-8AFE-4910-AB75-45BDF5EA4152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5B10B79-1CE0-4EC4-8394-9F2798D9FE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F122C11-57A1-477F-9034-8D29C68E0E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989A797-E2CC-4C0D-BDF3-1016217842E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723309D-A314-407F-9679-C0424146203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FEAFAA4-4B4B-4438-8F91-55E10A0947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8F8567AA-3673-4532-B2B6-5133AF5E1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058407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011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25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820A368B-07E1-6FF8-A2FA-08A2D3F1F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03910"/>
              </p:ext>
            </p:extLst>
          </p:nvPr>
        </p:nvGraphicFramePr>
        <p:xfrm>
          <a:off x="508000" y="1912938"/>
          <a:ext cx="8421688" cy="37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115647" imgH="4314713" progId="Excel.Sheet.12">
                  <p:embed/>
                </p:oleObj>
              </mc:Choice>
              <mc:Fallback>
                <p:oleObj name="Worksheet" r:id="rId2" imgW="11115647" imgH="431471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11C9B5-D08F-DE44-7F00-CE297BD32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000" y="1912938"/>
                        <a:ext cx="8421688" cy="373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4F244F96-48D3-4230-AE49-F0EB961E5651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3A3A7F7-676C-4708-A477-37C7DF423C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179ECD4-C8FB-4827-BDC2-F9B18FD431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025DA3D-FAE5-4678-BDA2-D3B6164513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3D45D3B-5883-4844-99A9-E603FD6A571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3DADFF-6C3E-4860-96EE-66F4C59A13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4A1D0E9-F49A-4306-AFDC-CA704D717A2A}"/>
              </a:ext>
            </a:extLst>
          </p:cNvPr>
          <p:cNvSpPr txBox="1"/>
          <p:nvPr/>
        </p:nvSpPr>
        <p:spPr>
          <a:xfrm>
            <a:off x="2048256" y="8907"/>
            <a:ext cx="70957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Τι άποψη έχετε για τη δραστηριότητα του Πανελλήνιου Ιατρικού Συλλόγου;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9379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26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1EA779E0-0EAC-1555-0096-E893430DC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823800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1C4BBC-F749-4C2C-EE40-FDC32ED290BC}"/>
              </a:ext>
            </a:extLst>
          </p:cNvPr>
          <p:cNvSpPr txBox="1"/>
          <p:nvPr/>
        </p:nvSpPr>
        <p:spPr>
          <a:xfrm>
            <a:off x="2194560" y="8907"/>
            <a:ext cx="694944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Έχει χρειαστεί να εξυπηρετηθείτε για κάποιο θέμα σας από τον ΠΙΣ;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5F01EF17-7F1C-4209-92D6-3B66EAF1AB74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106467C-60EB-4ED8-9C39-603A80604A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4F94938-AD07-4A54-BC74-241881FD47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FD7F5CB-B562-48CE-BACF-EC7D45B251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132D189-123F-4B61-A8C1-2DB72FF546E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FCDF2583-E0D3-4297-A487-19FCA7A014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07998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2105CED9-D745-FB47-B60D-E6E4FD18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27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1EA779E0-0EAC-1555-0096-E893430DC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914656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BD9071-6EE8-BB22-5C78-B2330EE7E254}"/>
              </a:ext>
            </a:extLst>
          </p:cNvPr>
          <p:cNvSpPr txBox="1"/>
          <p:nvPr/>
        </p:nvSpPr>
        <p:spPr>
          <a:xfrm>
            <a:off x="2002535" y="8907"/>
            <a:ext cx="7141465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τι γνώμη διαμορφώσατε για την εξυπηρέτηση σας; (Βάση: όσοι εξυπηρετήθηκαν)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1FCA3A34-3EA7-434A-BABE-DAE18E45A98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4A8144F0-CB84-4878-B273-C6B55BD187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83EDEA5-B544-434A-9D8C-BC9B01DAEB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30CAD10-FF40-4DD1-990C-6F32CE15601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51229F4-505E-47C2-ACDA-C52C89F08A1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63FACA3-B149-4DBE-A860-6DEB906ABA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950005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id="{8691C424-0317-4D42-B36A-1C73880528BC}"/>
              </a:ext>
            </a:extLst>
          </p:cNvPr>
          <p:cNvSpPr/>
          <p:nvPr/>
        </p:nvSpPr>
        <p:spPr>
          <a:xfrm rot="16200000" flipH="1">
            <a:off x="3248025" y="962025"/>
            <a:ext cx="6858000" cy="4933950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637DF2E-9F57-47D6-A0F3-5AE6A5938A12}"/>
              </a:ext>
            </a:extLst>
          </p:cNvPr>
          <p:cNvSpPr/>
          <p:nvPr/>
        </p:nvSpPr>
        <p:spPr>
          <a:xfrm>
            <a:off x="869950" y="2720975"/>
            <a:ext cx="7473950" cy="1427163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ED4D0B01-35BD-4A0E-97B9-3837CE1AA68B}"/>
              </a:ext>
            </a:extLst>
          </p:cNvPr>
          <p:cNvSpPr/>
          <p:nvPr/>
        </p:nvSpPr>
        <p:spPr>
          <a:xfrm rot="10800000">
            <a:off x="4627563" y="2825750"/>
            <a:ext cx="3589337" cy="1200150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A7BBB2B5-3355-4B46-B301-8B9D895B5C12}"/>
              </a:ext>
            </a:extLst>
          </p:cNvPr>
          <p:cNvSpPr/>
          <p:nvPr/>
        </p:nvSpPr>
        <p:spPr>
          <a:xfrm>
            <a:off x="995363" y="2825750"/>
            <a:ext cx="3795712" cy="1200150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718B8E7F-2BD0-4FA1-9375-605E732A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750"/>
            <a:ext cx="927100" cy="476250"/>
          </a:xfrm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138F4-6D6C-4412-AC98-9760A1BA094C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E42C25-FFC7-4216-9D70-CDCB3F55004E}"/>
              </a:ext>
            </a:extLst>
          </p:cNvPr>
          <p:cNvSpPr txBox="1"/>
          <p:nvPr/>
        </p:nvSpPr>
        <p:spPr>
          <a:xfrm>
            <a:off x="4824413" y="3111500"/>
            <a:ext cx="1933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5768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ΣΤΟΙΧΕΙΑ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57687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D33353-4FC8-49F2-8F54-BB78FD2E8B0C}"/>
              </a:ext>
            </a:extLst>
          </p:cNvPr>
          <p:cNvSpPr txBox="1"/>
          <p:nvPr/>
        </p:nvSpPr>
        <p:spPr>
          <a:xfrm>
            <a:off x="1343025" y="3111500"/>
            <a:ext cx="3228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ΔΗΜΟΓΡΑΦΙΚΑ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9"/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0"/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1"/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2"/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- Θέση αριθμού διαφάνειας">
            <a:extLst>
              <a:ext uri="{FF2B5EF4-FFF2-40B4-BE49-F238E27FC236}">
                <a16:creationId xmlns:a16="http://schemas.microsoft.com/office/drawing/2014/main" id="{768E1C56-E29F-5540-B38B-AB489897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29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3" name="Γράφημα 3">
            <a:extLst>
              <a:ext uri="{FF2B5EF4-FFF2-40B4-BE49-F238E27FC236}">
                <a16:creationId xmlns:a16="http://schemas.microsoft.com/office/drawing/2014/main" id="{7543D2CF-D9C1-A093-334D-FB4E14138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575275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36393A-3280-65AD-D416-1A38FD99E014}"/>
              </a:ext>
            </a:extLst>
          </p:cNvPr>
          <p:cNvSpPr txBox="1"/>
          <p:nvPr/>
        </p:nvSpPr>
        <p:spPr>
          <a:xfrm>
            <a:off x="2048256" y="1"/>
            <a:ext cx="70957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Πόσα χρόνια εργάζεστε;</a:t>
            </a: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601298DC-66F7-4FA1-A84D-EC3DA08E60FE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7448796-6723-4B49-B6BE-E52F4A454F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0764DC4-14D4-4A27-818C-AECC4EF86C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5E8BA85-23C7-4433-95CA-6A539B50F94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D62C98E-B4D3-42B3-9F8A-DC3AB541AEB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02A52B2-8B81-42E8-AAA2-B827B1C53E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31450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/>
        </p:nvGraphicFramePr>
        <p:xfrm>
          <a:off x="-12700" y="1303764"/>
          <a:ext cx="4758436" cy="555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9D5A8-962E-6B0C-3CDA-8FDE72FF7014}"/>
              </a:ext>
            </a:extLst>
          </p:cNvPr>
          <p:cNvSpPr txBox="1"/>
          <p:nvPr/>
        </p:nvSpPr>
        <p:spPr>
          <a:xfrm>
            <a:off x="2075688" y="8907"/>
            <a:ext cx="7055612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Πως αξιολογείτε γενικά το σύστημα υγείας της χώρας;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85AEE9CC-A6C1-4A9A-BFDC-352C76EE6B78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E3CA2B1-3A89-43AA-A7B1-1BE09892A0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54F18AC-46C3-4381-86C3-9266A3E628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FBFD7B0-0FA4-46C0-8469-129131FFAF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0109251-4881-49F3-BB15-C3E22976035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A68DE13-3410-4696-8C06-FF0BBDA5D6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9899A44F-21B1-4CFF-A838-B8ACD5306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640913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6991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66501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30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41D1F-2422-B1D5-D358-F07689C84D8A}"/>
              </a:ext>
            </a:extLst>
          </p:cNvPr>
          <p:cNvSpPr txBox="1"/>
          <p:nvPr/>
        </p:nvSpPr>
        <p:spPr>
          <a:xfrm>
            <a:off x="2013882" y="-6264"/>
            <a:ext cx="7117418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Εργάζεστε στο Δημόσιο ή Ιδιωτικό τομέα;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76BC1552-223E-4662-BD13-02EA6B82545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CF27F46-E980-4935-9B30-0003675AB9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0E45DE8-7CF3-488A-928D-B0CC135682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C562D76-5D2B-4185-9356-72FAE4422A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4C2B0F3-BF25-4B74-AD76-7901BAC2DC5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DC03DD3-BCB3-4F17-A74F-0184480F0E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8371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682080"/>
              </p:ext>
            </p:extLst>
          </p:nvPr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31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B3E4E3-52F8-764F-A6E9-5710E2188FD1}"/>
              </a:ext>
            </a:extLst>
          </p:cNvPr>
          <p:cNvSpPr txBox="1"/>
          <p:nvPr/>
        </p:nvSpPr>
        <p:spPr>
          <a:xfrm>
            <a:off x="2103120" y="0"/>
            <a:ext cx="702818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Εάν είστε αυτοαπασχολούμενος, διατηρείτε και δεύτερο  ιατρείο;</a:t>
            </a:r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BF645E19-244A-4516-A49F-5A59AE0B349B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CBEB8602-47C1-474D-8E3C-42287F5DC3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FBCF11E-1F77-44B7-8B09-9FA632B352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02249F4-672F-4E3C-BBE3-F92DEE7F476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BAC2AC9-726F-46A1-B109-D960A138D24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CC65DAD-AF32-46E6-A5F2-E8CD40DE7F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631605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/>
        </p:nvGraphicFramePr>
        <p:xfrm>
          <a:off x="-12700" y="1303764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32</a:t>
            </a:fld>
            <a:endParaRPr lang="el-GR" altLang="en-US" sz="1600" dirty="0">
              <a:latin typeface="+mj-lt"/>
            </a:endParaRPr>
          </a:p>
        </p:txBody>
      </p:sp>
      <p:graphicFrame>
        <p:nvGraphicFramePr>
          <p:cNvPr id="2" name="Γράφημα 3">
            <a:extLst>
              <a:ext uri="{FF2B5EF4-FFF2-40B4-BE49-F238E27FC236}">
                <a16:creationId xmlns:a16="http://schemas.microsoft.com/office/drawing/2014/main" id="{8F4F67BC-814C-BE32-8B0E-7C91FEC48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82702"/>
              </p:ext>
            </p:extLst>
          </p:nvPr>
        </p:nvGraphicFramePr>
        <p:xfrm>
          <a:off x="0" y="1296921"/>
          <a:ext cx="9144000" cy="556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EA25CE-9E91-0D7F-A885-2C084CF75460}"/>
              </a:ext>
            </a:extLst>
          </p:cNvPr>
          <p:cNvSpPr txBox="1"/>
          <p:nvPr/>
        </p:nvSpPr>
        <p:spPr>
          <a:xfrm>
            <a:off x="1998522" y="7461"/>
            <a:ext cx="7132777" cy="6492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ειδίκευσή σας είναι σε ποιον τομέα;</a:t>
            </a:r>
            <a:endParaRPr lang="en-US" sz="1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6" name="Group 89">
            <a:extLst>
              <a:ext uri="{FF2B5EF4-FFF2-40B4-BE49-F238E27FC236}">
                <a16:creationId xmlns:a16="http://schemas.microsoft.com/office/drawing/2014/main" id="{58E1196E-194A-45E2-88D2-89FD06A9BF35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BCE8D7C-69C9-4C01-9C40-6062C38C49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BA8D90C-3A26-462D-8BA6-E7784DFC18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B6BC626-ABB5-4697-89EF-0B5838115C3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AD09F48-765F-45BF-B9CF-2D44FEE8AB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BAACDB9-5647-4E68-BFCA-DA7EC09C48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16246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Γράφημα 3">
            <a:extLst>
              <a:ext uri="{FF2B5EF4-FFF2-40B4-BE49-F238E27FC236}">
                <a16:creationId xmlns:a16="http://schemas.microsoft.com/office/drawing/2014/main" id="{D4375089-2DF3-6C4C-9EDF-04FA43019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337256"/>
              </p:ext>
            </p:extLst>
          </p:nvPr>
        </p:nvGraphicFramePr>
        <p:xfrm>
          <a:off x="0" y="1294843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7CF412DF-D951-4046-BF35-57D532EE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33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0A58DE-B1D1-A1C6-771B-EEC1B1797BE7}"/>
              </a:ext>
            </a:extLst>
          </p:cNvPr>
          <p:cNvSpPr txBox="1"/>
          <p:nvPr/>
        </p:nvSpPr>
        <p:spPr>
          <a:xfrm>
            <a:off x="2057400" y="-3817"/>
            <a:ext cx="70866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κάτοχος κάποιου ακαδημαϊκού τίτλου από το εξωτερικό;</a:t>
            </a:r>
          </a:p>
          <a:p>
            <a:endParaRPr lang="el-GR" dirty="0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DD17E232-24B9-4587-80EC-F14299E55A26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8253D2A-C654-46CB-AE53-32E55A7EDC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4E29AA9D-F6B6-4B15-A18E-519666EC27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C49A259-DA8A-4D0C-8349-DF53A6D696A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E441D5E-9F24-4C9B-86DE-70987D952F5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C47E4FA-DFEE-413E-B521-EEA38ED517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4406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C4784-3D4F-354E-8302-A03CF1E48524}" type="slidenum">
              <a:rPr kumimoji="0" lang="el-G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655F8-66ED-935C-ED27-3910CDC53DAB}"/>
              </a:ext>
            </a:extLst>
          </p:cNvPr>
          <p:cNvSpPr txBox="1"/>
          <p:nvPr/>
        </p:nvSpPr>
        <p:spPr>
          <a:xfrm>
            <a:off x="2203704" y="1"/>
            <a:ext cx="694029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Πως αξιολογείτε γενικά το σύστημα υγείας της χώρας;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31C0014D-D94E-4993-93EE-85CE0517A913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33063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25FC0D4-B32E-49CE-B242-9FA44DF766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38867E4-217B-4C69-AAC3-3500DD8883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3DBF434-FF2B-4124-918F-179BAD554DC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5FC1060-E3D6-4D56-82B4-B4544387476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8137AD6-5835-4A65-81F1-5B8BAEC48C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E3FEC1A3-1188-4C5D-B9F9-D28E89EAC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59818"/>
              </p:ext>
            </p:extLst>
          </p:nvPr>
        </p:nvGraphicFramePr>
        <p:xfrm>
          <a:off x="136525" y="1377950"/>
          <a:ext cx="8880153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106210" imgH="7820062" progId="Excel.Sheet.12">
                  <p:embed/>
                </p:oleObj>
              </mc:Choice>
              <mc:Fallback>
                <p:oleObj name="Worksheet" r:id="rId2" imgW="12106210" imgH="7820062" progId="Excel.Sheet.12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E3FEC1A3-1188-4C5D-B9F9-D28E89EAC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525" y="1377950"/>
                        <a:ext cx="8880153" cy="408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95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94A1EA-7A03-ED1A-F158-F83807906937}"/>
              </a:ext>
            </a:extLst>
          </p:cNvPr>
          <p:cNvSpPr txBox="1"/>
          <p:nvPr/>
        </p:nvSpPr>
        <p:spPr>
          <a:xfrm>
            <a:off x="2075688" y="0"/>
            <a:ext cx="7055612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Τα τελευταία χρόνια έχουν γίνει αρκετές αλλαγές στη νομοθεσία για την υγεία. Τις αντιμετωπίζετε;</a:t>
            </a: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l-GR" dirty="0"/>
          </a:p>
        </p:txBody>
      </p:sp>
      <p:grpSp>
        <p:nvGrpSpPr>
          <p:cNvPr id="7" name="Group 89">
            <a:extLst>
              <a:ext uri="{FF2B5EF4-FFF2-40B4-BE49-F238E27FC236}">
                <a16:creationId xmlns:a16="http://schemas.microsoft.com/office/drawing/2014/main" id="{149C3399-DBBA-4FBE-B518-76E23ADD551A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DD60B9A-F424-4AAF-BA86-4D37CF39F6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AC4BB98-C0E4-4194-9CBE-8283748090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9F31B59-A9F5-4018-972D-276551BA064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49397E2-82F8-4596-ADB9-6FE7554DEF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F4C7460-C45D-4676-9BE8-0FDCB59A6C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677238F0-F46E-450E-9CED-A4FD74F4D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498062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76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Γράφημα 3">
            <a:extLst>
              <a:ext uri="{FF2B5EF4-FFF2-40B4-BE49-F238E27FC236}">
                <a16:creationId xmlns:a16="http://schemas.microsoft.com/office/drawing/2014/main" id="{C43BCBA3-0A83-4292-B189-49C53B753724}"/>
              </a:ext>
            </a:extLst>
          </p:cNvPr>
          <p:cNvGraphicFramePr/>
          <p:nvPr/>
        </p:nvGraphicFramePr>
        <p:xfrm>
          <a:off x="-213868" y="1296921"/>
          <a:ext cx="9144000" cy="556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C52EB8-C3C8-BE2D-1A2D-D581C3BB5580}"/>
              </a:ext>
            </a:extLst>
          </p:cNvPr>
          <p:cNvSpPr txBox="1"/>
          <p:nvPr/>
        </p:nvSpPr>
        <p:spPr>
          <a:xfrm>
            <a:off x="2066543" y="0"/>
            <a:ext cx="7064757" cy="93313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Τα τελευταία χρόνια έχουν γίνει αρκετές αλλαγές στη νομοθεσία για την υγεία. Τις αντιμετωπίζετε;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" name="Group 89">
            <a:extLst>
              <a:ext uri="{FF2B5EF4-FFF2-40B4-BE49-F238E27FC236}">
                <a16:creationId xmlns:a16="http://schemas.microsoft.com/office/drawing/2014/main" id="{E5FB6EED-C147-4715-8339-77218E31A07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D216734-3247-4447-BBE6-2488658EE2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13AC99B-A1E4-40B2-9BE2-A500408E06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243FD51-6B58-4692-B342-F80C3C4EEE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52CFE33-BAC9-412C-8B11-02B651B0709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7AD37CE-4CCA-406F-9146-0C7359A99A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45568938-7338-4F66-8F52-EB560EA25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05028"/>
              </p:ext>
            </p:extLst>
          </p:nvPr>
        </p:nvGraphicFramePr>
        <p:xfrm>
          <a:off x="357189" y="1377950"/>
          <a:ext cx="8774112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106210" imgH="7820062" progId="Excel.Sheet.12">
                  <p:embed/>
                </p:oleObj>
              </mc:Choice>
              <mc:Fallback>
                <p:oleObj name="Worksheet" r:id="rId3" imgW="12106210" imgH="7820062" progId="Excel.Sheet.12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45568938-7338-4F66-8F52-EB560EA254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189" y="1377950"/>
                        <a:ext cx="8774112" cy="408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21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1DE19-8BE1-59B1-6E39-6612067202B9}"/>
              </a:ext>
            </a:extLst>
          </p:cNvPr>
          <p:cNvSpPr txBox="1"/>
          <p:nvPr/>
        </p:nvSpPr>
        <p:spPr>
          <a:xfrm>
            <a:off x="2103120" y="0"/>
            <a:ext cx="702818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ρυθμίσεις που εξήγγειλε το υπουργείο Υγείας για τον προσωπικό γιατρό …;</a:t>
            </a:r>
            <a:endParaRPr lang="el-GR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73E2A1AB-BE77-CBAA-07F3-E9726CEF3209}"/>
              </a:ext>
            </a:extLst>
          </p:cNvPr>
          <p:cNvGraphicFramePr/>
          <p:nvPr/>
        </p:nvGraphicFramePr>
        <p:xfrm>
          <a:off x="4572000" y="1380744"/>
          <a:ext cx="4559300" cy="548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89">
            <a:extLst>
              <a:ext uri="{FF2B5EF4-FFF2-40B4-BE49-F238E27FC236}">
                <a16:creationId xmlns:a16="http://schemas.microsoft.com/office/drawing/2014/main" id="{A97F56C7-5DF0-4AE4-A127-61D245A94B58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ED2F77F-28CC-47AC-9511-B7CE63652E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D319F55-4DC9-4793-A9F6-336F15C68E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B16B67-6C4F-426B-948E-89DE608A1C0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A408A75-A5D5-42EA-922F-3E036710AFB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0B09247-A04D-4E7B-9656-9E12E1EE9E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F3D5305F-4AE7-42DE-920D-0DD7709E1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116831"/>
              </p:ext>
            </p:extLst>
          </p:nvPr>
        </p:nvGraphicFramePr>
        <p:xfrm>
          <a:off x="173736" y="1303764"/>
          <a:ext cx="9144000" cy="55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858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5675" y="5643134"/>
            <a:ext cx="695325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fld id="{A50C4784-3D4F-354E-8302-A03CF1E48524}" type="slidenum">
              <a:rPr lang="el-GR" altLang="en-US" sz="1200">
                <a:solidFill>
                  <a:prstClr val="black"/>
                </a:solidFill>
                <a:latin typeface="Aptos Display" panose="02110004020202020204"/>
              </a:rPr>
              <a:pPr algn="ctr" defTabSz="685800">
                <a:spcBef>
                  <a:spcPct val="0"/>
                </a:spcBef>
                <a:buNone/>
              </a:pPr>
              <a:t>8</a:t>
            </a:fld>
            <a:endParaRPr lang="el-GR" altLang="en-US" sz="1200" dirty="0">
              <a:solidFill>
                <a:prstClr val="black"/>
              </a:solidFill>
              <a:latin typeface="Aptos Display" panose="02110004020202020204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1A8E99E-62B0-D240-A03E-B755BBF7F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64695"/>
              </p:ext>
            </p:extLst>
          </p:nvPr>
        </p:nvGraphicFramePr>
        <p:xfrm>
          <a:off x="136526" y="1377950"/>
          <a:ext cx="889172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106210" imgH="7820062" progId="Excel.Sheet.12">
                  <p:embed/>
                </p:oleObj>
              </mc:Choice>
              <mc:Fallback>
                <p:oleObj name="Worksheet" r:id="rId2" imgW="12106210" imgH="782006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1A8E99E-62B0-D240-A03E-B755BBF7F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526" y="1377950"/>
                        <a:ext cx="8891728" cy="408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89">
            <a:extLst>
              <a:ext uri="{FF2B5EF4-FFF2-40B4-BE49-F238E27FC236}">
                <a16:creationId xmlns:a16="http://schemas.microsoft.com/office/drawing/2014/main" id="{01095941-0BFB-46CA-AF8C-057B6C6A1787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F0274EE-4837-42B1-9F1C-19F00A95CD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E0595B3-91F4-4B48-A257-8197A820BE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7262819-A6ED-4768-A730-7039074E6D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49C4D72-F209-41E3-B546-F6BAD8052ED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15A387A-B794-40B3-A853-DA1E37DBBD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A87025-1D94-4848-85C5-BEBEF8C5966D}"/>
              </a:ext>
            </a:extLst>
          </p:cNvPr>
          <p:cNvSpPr txBox="1"/>
          <p:nvPr/>
        </p:nvSpPr>
        <p:spPr>
          <a:xfrm>
            <a:off x="2052828" y="0"/>
            <a:ext cx="7078472" cy="646331"/>
          </a:xfrm>
          <a:prstGeom prst="rect">
            <a:avLst/>
          </a:prstGeom>
          <a:solidFill>
            <a:sysClr val="window" lastClr="FFFFFF">
              <a:lumMod val="6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ρυθμίσεις που εξήγγειλε το υπουργείο Υγείας για τον προσωπικό γιατρό …;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673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- Θέση αριθμού διαφάνειας">
            <a:extLst>
              <a:ext uri="{FF2B5EF4-FFF2-40B4-BE49-F238E27FC236}">
                <a16:creationId xmlns:a16="http://schemas.microsoft.com/office/drawing/2014/main" id="{32D14029-755E-674C-B15B-8A6EEC73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381179"/>
            <a:ext cx="9271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50C4784-3D4F-354E-8302-A03CF1E48524}" type="slidenum">
              <a:rPr lang="el-GR" altLang="en-US" sz="1600">
                <a:latin typeface="+mj-lt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l-GR" alt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1DE19-8BE1-59B1-6E39-6612067202B9}"/>
              </a:ext>
            </a:extLst>
          </p:cNvPr>
          <p:cNvSpPr txBox="1"/>
          <p:nvPr/>
        </p:nvSpPr>
        <p:spPr>
          <a:xfrm>
            <a:off x="2057400" y="0"/>
            <a:ext cx="70739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αντιμετωπίζετε τις τελευταίες ρυθμίσεις </a:t>
            </a:r>
            <a:r>
              <a:rPr lang="el-GR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του υπουργείου Υγείας </a:t>
            </a:r>
            <a:r>
              <a:rPr lang="el-G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τα απογευματινά επί πληρωμή χειρουργεία ….;</a:t>
            </a:r>
            <a:endParaRPr lang="el-GR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73E2A1AB-BE77-CBAA-07F3-E9726CEF3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574669"/>
              </p:ext>
            </p:extLst>
          </p:nvPr>
        </p:nvGraphicFramePr>
        <p:xfrm>
          <a:off x="2927023" y="1226057"/>
          <a:ext cx="4559300" cy="548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89">
            <a:extLst>
              <a:ext uri="{FF2B5EF4-FFF2-40B4-BE49-F238E27FC236}">
                <a16:creationId xmlns:a16="http://schemas.microsoft.com/office/drawing/2014/main" id="{14DA207F-697A-4976-95BD-68D2762F48D5}"/>
              </a:ext>
            </a:extLst>
          </p:cNvPr>
          <p:cNvGrpSpPr>
            <a:grpSpLocks/>
          </p:cNvGrpSpPr>
          <p:nvPr/>
        </p:nvGrpSpPr>
        <p:grpSpPr bwMode="auto">
          <a:xfrm>
            <a:off x="443060" y="223919"/>
            <a:ext cx="1234911" cy="190860"/>
            <a:chOff x="6932" y="10280"/>
            <a:chExt cx="3022" cy="39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68294D7-44B4-4A9F-9B55-4D69AF8D9B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F88B2A2-76A3-4442-8040-4167DC768E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5730483-1722-4020-9D0C-1F081FA6CA8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D4ACF90-A227-492D-97F3-E08E9F6130C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DD74325-6414-4ECC-8D83-6793CC93D6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16" name="Γράφημα 3">
            <a:extLst>
              <a:ext uri="{FF2B5EF4-FFF2-40B4-BE49-F238E27FC236}">
                <a16:creationId xmlns:a16="http://schemas.microsoft.com/office/drawing/2014/main" id="{CB22E15D-AD1C-4D53-975D-2A73F5FDC2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052061"/>
              </p:ext>
            </p:extLst>
          </p:nvPr>
        </p:nvGraphicFramePr>
        <p:xfrm>
          <a:off x="796534" y="1248281"/>
          <a:ext cx="6947555" cy="556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74785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4.xml><?xml version="1.0" encoding="utf-8"?>
<a:theme xmlns:a="http://schemas.openxmlformats.org/drawingml/2006/main" name="2_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ΠΑΡΟΥΣΙΑΣΗ_ΠΙΣ_ΚΟΙΝΟ_ΑΠΡΙΛΙΟΣ-23.pptx" id="{D1E7245A-58FD-4179-80D2-DE30C0B70E74}" vid="{F5D05107-928D-4ACD-9384-EA0D4A26065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{36488337-48BE-1849-AA43-25553232C69A}tf10001120</Template>
  <TotalTime>8232</TotalTime>
  <Words>542</Words>
  <Application>Microsoft Office PowerPoint</Application>
  <PresentationFormat>Προβολή στην οθόνη (4:3)</PresentationFormat>
  <Paragraphs>109</Paragraphs>
  <Slides>33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Century Gothic</vt:lpstr>
      <vt:lpstr>Theme_temp</vt:lpstr>
      <vt:lpstr>Θέμα του Office</vt:lpstr>
      <vt:lpstr>1_Theme_temp</vt:lpstr>
      <vt:lpstr>2_Theme_temp</vt:lpstr>
      <vt:lpstr>Worksheet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Έρευνα 2019</dc:title>
  <dc:creator>Dimitris Katsantonis</dc:creator>
  <cp:lastModifiedBy>DIMITRIS VARNAVAS</cp:lastModifiedBy>
  <cp:revision>329</cp:revision>
  <dcterms:created xsi:type="dcterms:W3CDTF">2019-10-01T11:04:34Z</dcterms:created>
  <dcterms:modified xsi:type="dcterms:W3CDTF">2025-04-01T18:40:23Z</dcterms:modified>
</cp:coreProperties>
</file>