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5.xml" ContentType="application/vnd.openxmlformats-officedocument.drawingml.chart+xml"/>
  <Override PartName="/ppt/notesSlides/notesSlide27.xml" ContentType="application/vnd.openxmlformats-officedocument.presentationml.notesSlide+xml"/>
  <Override PartName="/ppt/charts/chart1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17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8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7" r:id="rId1"/>
  </p:sldMasterIdLst>
  <p:notesMasterIdLst>
    <p:notesMasterId r:id="rId42"/>
  </p:notesMasterIdLst>
  <p:sldIdLst>
    <p:sldId id="256" r:id="rId2"/>
    <p:sldId id="751" r:id="rId3"/>
    <p:sldId id="304" r:id="rId4"/>
    <p:sldId id="909" r:id="rId5"/>
    <p:sldId id="813" r:id="rId6"/>
    <p:sldId id="910" r:id="rId7"/>
    <p:sldId id="833" r:id="rId8"/>
    <p:sldId id="911" r:id="rId9"/>
    <p:sldId id="934" r:id="rId10"/>
    <p:sldId id="912" r:id="rId11"/>
    <p:sldId id="871" r:id="rId12"/>
    <p:sldId id="913" r:id="rId13"/>
    <p:sldId id="872" r:id="rId14"/>
    <p:sldId id="914" r:id="rId15"/>
    <p:sldId id="873" r:id="rId16"/>
    <p:sldId id="915" r:id="rId17"/>
    <p:sldId id="908" r:id="rId18"/>
    <p:sldId id="916" r:id="rId19"/>
    <p:sldId id="874" r:id="rId20"/>
    <p:sldId id="917" r:id="rId21"/>
    <p:sldId id="875" r:id="rId22"/>
    <p:sldId id="918" r:id="rId23"/>
    <p:sldId id="919" r:id="rId24"/>
    <p:sldId id="920" r:id="rId25"/>
    <p:sldId id="921" r:id="rId26"/>
    <p:sldId id="922" r:id="rId27"/>
    <p:sldId id="924" r:id="rId28"/>
    <p:sldId id="925" r:id="rId29"/>
    <p:sldId id="926" r:id="rId30"/>
    <p:sldId id="927" r:id="rId31"/>
    <p:sldId id="928" r:id="rId32"/>
    <p:sldId id="414" r:id="rId33"/>
    <p:sldId id="415" r:id="rId34"/>
    <p:sldId id="394" r:id="rId35"/>
    <p:sldId id="931" r:id="rId36"/>
    <p:sldId id="930" r:id="rId37"/>
    <p:sldId id="933" r:id="rId38"/>
    <p:sldId id="932" r:id="rId39"/>
    <p:sldId id="352" r:id="rId40"/>
    <p:sldId id="92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18C"/>
    <a:srgbClr val="DD7433"/>
    <a:srgbClr val="E27B2E"/>
    <a:srgbClr val="78253F"/>
    <a:srgbClr val="023C38"/>
    <a:srgbClr val="521B93"/>
    <a:srgbClr val="02302D"/>
    <a:srgbClr val="E28C2E"/>
    <a:srgbClr val="E3952D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1" autoAdjust="0"/>
    <p:restoredTop sz="95388" autoAdjust="0"/>
  </p:normalViewPr>
  <p:slideViewPr>
    <p:cSldViewPr snapToGrid="0">
      <p:cViewPr varScale="1">
        <p:scale>
          <a:sx n="95" d="100"/>
          <a:sy n="95" d="100"/>
        </p:scale>
        <p:origin x="1152" y="9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756838257753579"/>
          <c:y val="0.05"/>
          <c:w val="0.71243167892219672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AF8C-6B49-A190-CEB6CDB9B78D}"/>
              </c:ext>
            </c:extLst>
          </c:dPt>
          <c:dPt>
            <c:idx val="1"/>
            <c:invertIfNegative val="0"/>
            <c:bubble3D val="0"/>
            <c:spPr>
              <a:solidFill>
                <a:srgbClr val="03524C"/>
              </a:solidFill>
            </c:spPr>
            <c:extLst>
              <c:ext xmlns:c16="http://schemas.microsoft.com/office/drawing/2014/chart" uri="{C3380CC4-5D6E-409C-BE32-E72D297353CC}">
                <c16:uniqueId val="{00000003-AF8C-6B49-A190-CEB6CDB9B78D}"/>
              </c:ext>
            </c:extLst>
          </c:dPt>
          <c:dPt>
            <c:idx val="2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5-AF8C-6B49-A190-CEB6CDB9B78D}"/>
              </c:ext>
            </c:extLst>
          </c:dPt>
          <c:dPt>
            <c:idx val="3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7-AF8C-6B49-A190-CEB6CDB9B78D}"/>
              </c:ext>
            </c:extLst>
          </c:dPt>
          <c:dPt>
            <c:idx val="4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9-AF8C-6B49-A190-CEB6CDB9B78D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F8C-6B49-A190-CEB6CDB9B78D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3524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F8C-6B49-A190-CEB6CDB9B78D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F8C-6B49-A190-CEB6CDB9B78D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F8C-6B49-A190-CEB6CDB9B78D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F8C-6B49-A190-CEB6CDB9B78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Final!$D$33:$D$36</c:f>
              <c:strCache>
                <c:ptCount val="4"/>
                <c:pt idx="0">
                  <c:v>Ικανοποιημένος/η</c:v>
                </c:pt>
                <c:pt idx="1">
                  <c:v>Ούτε ικανοποιημένος/η, 
ούτε δυσαρεστημένος/η 
(αυθ.)</c:v>
                </c:pt>
                <c:pt idx="2">
                  <c:v>Δυσαρεστημένος/η</c:v>
                </c:pt>
                <c:pt idx="3">
                  <c:v>ΔΓ/ΔΑ</c:v>
                </c:pt>
              </c:strCache>
            </c:strRef>
          </c:cat>
          <c:val>
            <c:numRef>
              <c:f>Final!$E$33:$E$36</c:f>
              <c:numCache>
                <c:formatCode>0.0%</c:formatCode>
                <c:ptCount val="4"/>
                <c:pt idx="0">
                  <c:v>0.2191011235955056</c:v>
                </c:pt>
                <c:pt idx="1">
                  <c:v>0.29588014981273408</c:v>
                </c:pt>
                <c:pt idx="2">
                  <c:v>0.48127340823970038</c:v>
                </c:pt>
                <c:pt idx="3">
                  <c:v>3.7453183520599251E-3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F8C-6B49-A190-CEB6CDB9B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75066800"/>
        <c:axId val="381315272"/>
      </c:barChart>
      <c:catAx>
        <c:axId val="3750668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1315272"/>
        <c:crosses val="autoZero"/>
        <c:auto val="1"/>
        <c:lblAlgn val="ctr"/>
        <c:lblOffset val="100"/>
        <c:noMultiLvlLbl val="0"/>
      </c:catAx>
      <c:valAx>
        <c:axId val="38131527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750668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952930154753825"/>
          <c:y val="0.05"/>
          <c:w val="0.60047067795255094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6884-4442-91AF-2B0C92A8B28F}"/>
              </c:ext>
            </c:extLst>
          </c:dPt>
          <c:dPt>
            <c:idx val="1"/>
            <c:invertIfNegative val="0"/>
            <c:bubble3D val="0"/>
            <c:spPr>
              <a:solidFill>
                <a:srgbClr val="03524C"/>
              </a:solidFill>
            </c:spPr>
            <c:extLst>
              <c:ext xmlns:c16="http://schemas.microsoft.com/office/drawing/2014/chart" uri="{C3380CC4-5D6E-409C-BE32-E72D297353CC}">
                <c16:uniqueId val="{00000003-6884-4442-91AF-2B0C92A8B28F}"/>
              </c:ext>
            </c:extLst>
          </c:dPt>
          <c:dPt>
            <c:idx val="2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5-6884-4442-91AF-2B0C92A8B28F}"/>
              </c:ext>
            </c:extLst>
          </c:dPt>
          <c:dPt>
            <c:idx val="3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7-6884-4442-91AF-2B0C92A8B28F}"/>
              </c:ext>
            </c:extLst>
          </c:dPt>
          <c:dPt>
            <c:idx val="4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9-6884-4442-91AF-2B0C92A8B28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884-4442-91AF-2B0C92A8B28F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3524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884-4442-91AF-2B0C92A8B28F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884-4442-91AF-2B0C92A8B28F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884-4442-91AF-2B0C92A8B28F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884-4442-91AF-2B0C92A8B28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Final!$D$201:$D$204</c:f>
              <c:strCache>
                <c:ptCount val="4"/>
                <c:pt idx="0">
                  <c:v>Έχει βελτιωθεί</c:v>
                </c:pt>
                <c:pt idx="1">
                  <c:v>Ούτε βελτιώθηκε, ούτε χειροτέρευσε (αυθ.)</c:v>
                </c:pt>
                <c:pt idx="2">
                  <c:v>Έχει χειροτερεύσει</c:v>
                </c:pt>
                <c:pt idx="3">
                  <c:v>ΔΓ/ΔΑ</c:v>
                </c:pt>
              </c:strCache>
            </c:strRef>
          </c:cat>
          <c:val>
            <c:numRef>
              <c:f>Final!$E$201:$E$204</c:f>
              <c:numCache>
                <c:formatCode>0.0%</c:formatCode>
                <c:ptCount val="4"/>
                <c:pt idx="0">
                  <c:v>0.174812030075188</c:v>
                </c:pt>
                <c:pt idx="1">
                  <c:v>0.25</c:v>
                </c:pt>
                <c:pt idx="2">
                  <c:v>0.54699248120300747</c:v>
                </c:pt>
                <c:pt idx="3">
                  <c:v>2.819548872180451E-2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884-4442-91AF-2B0C92A8B2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4416248"/>
        <c:axId val="384407232"/>
      </c:barChart>
      <c:catAx>
        <c:axId val="38441624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4407232"/>
        <c:crosses val="autoZero"/>
        <c:auto val="1"/>
        <c:lblAlgn val="ctr"/>
        <c:lblOffset val="100"/>
        <c:noMultiLvlLbl val="0"/>
      </c:catAx>
      <c:valAx>
        <c:axId val="38440723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44162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"/>
          <c:y val="0.125"/>
          <c:w val="0.75"/>
          <c:h val="0.7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B70D-8B4B-866E-55F7C9997251}"/>
              </c:ext>
            </c:extLst>
          </c:dPt>
          <c:dPt>
            <c:idx val="1"/>
            <c:bubble3D val="0"/>
            <c:spPr>
              <a:solidFill>
                <a:srgbClr val="03524C"/>
              </a:solidFill>
            </c:spPr>
            <c:extLst>
              <c:ext xmlns:c16="http://schemas.microsoft.com/office/drawing/2014/chart" uri="{C3380CC4-5D6E-409C-BE32-E72D297353CC}">
                <c16:uniqueId val="{00000003-B70D-8B4B-866E-55F7C9997251}"/>
              </c:ext>
            </c:extLst>
          </c:dPt>
          <c:dPt>
            <c:idx val="2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5-B70D-8B4B-866E-55F7C9997251}"/>
              </c:ext>
            </c:extLst>
          </c:dPt>
          <c:dPt>
            <c:idx val="3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7-B70D-8B4B-866E-55F7C9997251}"/>
              </c:ext>
            </c:extLst>
          </c:dPt>
          <c:dPt>
            <c:idx val="4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9-B70D-8B4B-866E-55F7C9997251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 i="1" baseline="0">
                      <a:solidFill>
                        <a:srgbClr val="FFFFFF"/>
                      </a:solidFill>
                      <a:latin typeface="Century Gothic"/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0D-8B4B-866E-55F7C9997251}"/>
                </c:ext>
              </c:extLst>
            </c:dLbl>
            <c:dLbl>
              <c:idx val="1"/>
              <c:layout>
                <c:manualLayout>
                  <c:x val="9.1954399998360012E-2"/>
                  <c:y val="0.20640096357818286"/>
                </c:manualLayout>
              </c:layout>
              <c:spPr/>
              <c:txPr>
                <a:bodyPr rot="2400000"/>
                <a:lstStyle/>
                <a:p>
                  <a:pPr>
                    <a:defRPr sz="1400" b="1" i="1" baseline="0">
                      <a:solidFill>
                        <a:srgbClr val="FFFFFF"/>
                      </a:solidFill>
                      <a:latin typeface="Century Gothic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0D-8B4B-866E-55F7C9997251}"/>
                </c:ext>
              </c:extLst>
            </c:dLbl>
            <c:dLbl>
              <c:idx val="2"/>
              <c:layout>
                <c:manualLayout>
                  <c:x val="-2.2183363502368764E-3"/>
                  <c:y val="-3.9763779527559372E-3"/>
                </c:manualLayout>
              </c:layout>
              <c:spPr>
                <a:solidFill>
                  <a:srgbClr val="7B241C"/>
                </a:solidFill>
              </c:spPr>
              <c:txPr>
                <a:bodyPr/>
                <a:lstStyle/>
                <a:p>
                  <a:pPr>
                    <a:defRPr sz="1400" b="1" i="1" baseline="0">
                      <a:solidFill>
                        <a:srgbClr val="FFFFFF"/>
                      </a:solidFill>
                      <a:latin typeface="Century Gothic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0D-8B4B-866E-55F7C9997251}"/>
                </c:ext>
              </c:extLst>
            </c:dLbl>
            <c:dLbl>
              <c:idx val="3"/>
              <c:layout>
                <c:manualLayout>
                  <c:x val="1.7388188361380553E-2"/>
                  <c:y val="8.549059792183511E-3"/>
                </c:manualLayout>
              </c:layout>
              <c:spPr>
                <a:solidFill>
                  <a:srgbClr val="212F3C"/>
                </a:solidFill>
              </c:spPr>
              <c:txPr>
                <a:bodyPr/>
                <a:lstStyle/>
                <a:p>
                  <a:pPr>
                    <a:defRPr sz="1400" b="1" i="1" baseline="0">
                      <a:solidFill>
                        <a:srgbClr val="FFFFFF"/>
                      </a:solidFill>
                      <a:latin typeface="Century Gothic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0D-8B4B-866E-55F7C9997251}"/>
                </c:ext>
              </c:extLst>
            </c:dLbl>
            <c:dLbl>
              <c:idx val="4"/>
              <c:spPr>
                <a:solidFill>
                  <a:srgbClr val="212F3C"/>
                </a:solidFill>
              </c:spPr>
              <c:txPr>
                <a:bodyPr/>
                <a:lstStyle/>
                <a:p>
                  <a:pPr>
                    <a:defRPr sz="1400" b="1" i="1" baseline="0">
                      <a:solidFill>
                        <a:srgbClr val="FFFFFF"/>
                      </a:solidFill>
                      <a:latin typeface="Century Gothic"/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0D-8B4B-866E-55F7C9997251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Final!$D$213:$D$216</c:f>
              <c:strCache>
                <c:ptCount val="4"/>
                <c:pt idx="0">
                  <c:v>Έχει αυξηθεί</c:v>
                </c:pt>
                <c:pt idx="1">
                  <c:v>Έχει μείνει ίδιο</c:v>
                </c:pt>
                <c:pt idx="2">
                  <c:v>Έχει ελαττωθεί</c:v>
                </c:pt>
                <c:pt idx="3">
                  <c:v>ΔΓ/ΔΑ</c:v>
                </c:pt>
              </c:strCache>
            </c:strRef>
          </c:cat>
          <c:val>
            <c:numRef>
              <c:f>Final!$E$213:$E$216</c:f>
              <c:numCache>
                <c:formatCode>0.0%</c:formatCode>
                <c:ptCount val="4"/>
                <c:pt idx="0">
                  <c:v>0.83489681050656661</c:v>
                </c:pt>
                <c:pt idx="1">
                  <c:v>0.1181988742964353</c:v>
                </c:pt>
                <c:pt idx="2">
                  <c:v>9.3808630393996256E-3</c:v>
                </c:pt>
                <c:pt idx="3">
                  <c:v>3.7523452157598502E-2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70D-8B4B-866E-55F7C9997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"/>
          <c:y val="0.2"/>
          <c:w val="0.45"/>
          <c:h val="0.7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Final!$G$344</c:f>
              <c:strCache>
                <c:ptCount val="1"/>
                <c:pt idx="0">
                  <c:v>ΘΕΤΙΚΗ / ΜΑΛΛΟΝ ΘΕΤΙΚΗ</c:v>
                </c:pt>
              </c:strCache>
            </c:strRef>
          </c:tx>
          <c:spPr>
            <a:solidFill>
              <a:srgbClr val="154360"/>
            </a:solidFill>
          </c:spPr>
          <c:invertIfNegative val="0"/>
          <c:dLbls>
            <c:spPr>
              <a:solidFill>
                <a:srgbClr val="154360"/>
              </a:solidFill>
            </c:spPr>
            <c:txPr>
              <a:bodyPr/>
              <a:lstStyle/>
              <a:p>
                <a:pPr>
                  <a:defRPr sz="1400" b="1" i="1" baseline="0">
                    <a:solidFill>
                      <a:srgbClr val="FFFFFF"/>
                    </a:solidFill>
                    <a:latin typeface="Century Gothic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Final!$D$345:$D$354</c:f>
              <c:strCache>
                <c:ptCount val="10"/>
                <c:pt idx="0">
                  <c:v>Να διατηρήσουν τα Νοσοκομεία το δημόσιο χαρακτήρα τους και να μη μετατραπούν σε Νομικά Πρόσωπα Ιδιωτικού Δικαίου</c:v>
                </c:pt>
                <c:pt idx="1">
                  <c:v>Να δοθεί η δυνατότητα στις Ενώσεις Ασθενών να συμμετέχουν στις διοικήσεις των νοσοκομείων</c:v>
                </c:pt>
                <c:pt idx="2">
                  <c:v>Να δοθεί δυνατότητα στους γιατρούς ΕΣΥ να διατηρούν ιδιωτικό ιατρείο και δυνατότητα στους ιδιώτες γιατρούς να δραστηριοποιούνται στα Νοσοκομεία του ΕΣΥ</c:v>
                </c:pt>
                <c:pt idx="3">
                  <c:v>Να δίνεται η δυνατότητα ακόμη και στα δημόσια Νοσοκομεία να υπάρχει επιλογή γιατρού από τους ασθενείς</c:v>
                </c:pt>
                <c:pt idx="4">
                  <c:v>Σχετικά με τις προβλέψεις που θεσμοθετήθηκαν ως προς τον οικογενειακό γιατρό</c:v>
                </c:pt>
                <c:pt idx="5">
                  <c:v>Να δοθούν κίνητρα (οικονομικά και άλλα) για να στελεχωθούν τα Νοσοκομεία σε άγονες και απομακρυσμένες περιοχές</c:v>
                </c:pt>
                <c:pt idx="6">
                  <c:v>Να αυξηθούν οι μισθοί των γιατρών του ΕΣΥ στο επίπεδο του μέσου όρου της αμοιβής στις άλλες ευρωπαϊκές χώρες</c:v>
                </c:pt>
                <c:pt idx="7">
                  <c:v>Να θεσπιστεί ότι όλα τα φάρμακα θα δίνονται μόνο κατόπιν ιατρικής συνταγής</c:v>
                </c:pt>
                <c:pt idx="8">
                  <c:v>Για τις αυστηρές ποινές που επιβάλλονται πλέον σε περιστατικά βίας σε βάρος γιατρών και νοσηλευτών</c:v>
                </c:pt>
                <c:pt idx="9">
                  <c:v>Να θεσπιστεί μια εισφορά της τάξης των 10 λεπτών σε όλα τα προϊόντα καπνού και τα έσοδα από αυτήν να διατίθενται για τη δημόσια υγεία.</c:v>
                </c:pt>
              </c:strCache>
            </c:strRef>
          </c:cat>
          <c:val>
            <c:numRef>
              <c:f>Final!$G$345:$G$354</c:f>
              <c:numCache>
                <c:formatCode>0.0%</c:formatCode>
                <c:ptCount val="10"/>
                <c:pt idx="0">
                  <c:v>0.93045112781954886</c:v>
                </c:pt>
                <c:pt idx="1">
                  <c:v>0.61278195488721809</c:v>
                </c:pt>
                <c:pt idx="2">
                  <c:v>0.62075471698113205</c:v>
                </c:pt>
                <c:pt idx="3">
                  <c:v>0.81954887218045114</c:v>
                </c:pt>
                <c:pt idx="4">
                  <c:v>0.58945386064030136</c:v>
                </c:pt>
                <c:pt idx="5">
                  <c:v>0.97932330827067671</c:v>
                </c:pt>
                <c:pt idx="6">
                  <c:v>0.94172932330827064</c:v>
                </c:pt>
                <c:pt idx="7">
                  <c:v>0.70168855534709196</c:v>
                </c:pt>
                <c:pt idx="8">
                  <c:v>0.80602636534839922</c:v>
                </c:pt>
                <c:pt idx="9">
                  <c:v>0.83302063789868663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6A-E044-B507-BA89303920C0}"/>
            </c:ext>
          </c:extLst>
        </c:ser>
        <c:ser>
          <c:idx val="1"/>
          <c:order val="1"/>
          <c:tx>
            <c:strRef>
              <c:f>Final!$H$344</c:f>
              <c:strCache>
                <c:ptCount val="1"/>
                <c:pt idx="0">
                  <c:v>ΑΡΝΗΤΙΚΗ / ΜΑΛΛΟΝ ΑΡΝΗΤΙΚΗ</c:v>
                </c:pt>
              </c:strCache>
            </c:strRef>
          </c:tx>
          <c:spPr>
            <a:solidFill>
              <a:srgbClr val="7B241C"/>
            </a:solidFill>
          </c:spPr>
          <c:invertIfNegative val="0"/>
          <c:dLbls>
            <c:dLbl>
              <c:idx val="0"/>
              <c:layout>
                <c:manualLayout>
                  <c:x val="-3.6448841447539702E-2"/>
                  <c:y val="1.797720490418149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6A-E044-B507-BA89303920C0}"/>
                </c:ext>
              </c:extLst>
            </c:dLbl>
            <c:dLbl>
              <c:idx val="5"/>
              <c:layout>
                <c:manualLayout>
                  <c:x val="-4.790419161676647E-2"/>
                  <c:y val="1.797720490418149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6A-E044-B507-BA89303920C0}"/>
                </c:ext>
              </c:extLst>
            </c:dLbl>
            <c:dLbl>
              <c:idx val="6"/>
              <c:layout>
                <c:manualLayout>
                  <c:x val="-3.3324655037750742E-2"/>
                  <c:y val="2.28310502283113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6A-E044-B507-BA89303920C0}"/>
                </c:ext>
              </c:extLst>
            </c:dLbl>
            <c:dLbl>
              <c:idx val="9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6A-E044-B507-BA89303920C0}"/>
                </c:ext>
              </c:extLst>
            </c:dLbl>
            <c:spPr>
              <a:solidFill>
                <a:srgbClr val="7B241C"/>
              </a:solidFill>
            </c:spPr>
            <c:txPr>
              <a:bodyPr/>
              <a:lstStyle/>
              <a:p>
                <a:pPr>
                  <a:defRPr sz="1400" b="1" i="1" baseline="0">
                    <a:solidFill>
                      <a:srgbClr val="FFFFFF"/>
                    </a:solidFill>
                    <a:latin typeface="Century Gothic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Final!$D$345:$D$354</c:f>
              <c:strCache>
                <c:ptCount val="10"/>
                <c:pt idx="0">
                  <c:v>Να διατηρήσουν τα Νοσοκομεία το δημόσιο χαρακτήρα τους και να μη μετατραπούν σε Νομικά Πρόσωπα Ιδιωτικού Δικαίου</c:v>
                </c:pt>
                <c:pt idx="1">
                  <c:v>Να δοθεί η δυνατότητα στις Ενώσεις Ασθενών να συμμετέχουν στις διοικήσεις των νοσοκομείων</c:v>
                </c:pt>
                <c:pt idx="2">
                  <c:v>Να δοθεί δυνατότητα στους γιατρούς ΕΣΥ να διατηρούν ιδιωτικό ιατρείο και δυνατότητα στους ιδιώτες γιατρούς να δραστηριοποιούνται στα Νοσοκομεία του ΕΣΥ</c:v>
                </c:pt>
                <c:pt idx="3">
                  <c:v>Να δίνεται η δυνατότητα ακόμη και στα δημόσια Νοσοκομεία να υπάρχει επιλογή γιατρού από τους ασθενείς</c:v>
                </c:pt>
                <c:pt idx="4">
                  <c:v>Σχετικά με τις προβλέψεις που θεσμοθετήθηκαν ως προς τον οικογενειακό γιατρό</c:v>
                </c:pt>
                <c:pt idx="5">
                  <c:v>Να δοθούν κίνητρα (οικονομικά και άλλα) για να στελεχωθούν τα Νοσοκομεία σε άγονες και απομακρυσμένες περιοχές</c:v>
                </c:pt>
                <c:pt idx="6">
                  <c:v>Να αυξηθούν οι μισθοί των γιατρών του ΕΣΥ στο επίπεδο του μέσου όρου της αμοιβής στις άλλες ευρωπαϊκές χώρες</c:v>
                </c:pt>
                <c:pt idx="7">
                  <c:v>Να θεσπιστεί ότι όλα τα φάρμακα θα δίνονται μόνο κατόπιν ιατρικής συνταγής</c:v>
                </c:pt>
                <c:pt idx="8">
                  <c:v>Για τις αυστηρές ποινές που επιβάλλονται πλέον σε περιστατικά βίας σε βάρος γιατρών και νοσηλευτών</c:v>
                </c:pt>
                <c:pt idx="9">
                  <c:v>Να θεσπιστεί μια εισφορά της τάξης των 10 λεπτών σε όλα τα προϊόντα καπνού και τα έσοδα από αυτήν να διατίθενται για τη δημόσια υγεία.</c:v>
                </c:pt>
              </c:strCache>
            </c:strRef>
          </c:cat>
          <c:val>
            <c:numRef>
              <c:f>Final!$H$345:$H$354</c:f>
              <c:numCache>
                <c:formatCode>0.0%</c:formatCode>
                <c:ptCount val="10"/>
                <c:pt idx="0">
                  <c:v>5.4511278195488719E-2</c:v>
                </c:pt>
                <c:pt idx="1">
                  <c:v>0.26503759398496241</c:v>
                </c:pt>
                <c:pt idx="2">
                  <c:v>0.27735849056603767</c:v>
                </c:pt>
                <c:pt idx="3">
                  <c:v>0.13533834586466159</c:v>
                </c:pt>
                <c:pt idx="4">
                  <c:v>0.24858757062146891</c:v>
                </c:pt>
                <c:pt idx="5">
                  <c:v>1.503759398496241E-2</c:v>
                </c:pt>
                <c:pt idx="6">
                  <c:v>3.7593984962406013E-2</c:v>
                </c:pt>
                <c:pt idx="7">
                  <c:v>0.28330206378986872</c:v>
                </c:pt>
                <c:pt idx="8">
                  <c:v>0.1242937853107345</c:v>
                </c:pt>
                <c:pt idx="9">
                  <c:v>0.13320825515947471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F6A-E044-B507-BA89303920C0}"/>
            </c:ext>
          </c:extLst>
        </c:ser>
        <c:ser>
          <c:idx val="2"/>
          <c:order val="2"/>
          <c:tx>
            <c:strRef>
              <c:f>Final!$I$344</c:f>
              <c:strCache>
                <c:ptCount val="1"/>
                <c:pt idx="0">
                  <c:v>ΔΕΝ ΕΧΩ ΓΝΩΜΗ</c:v>
                </c:pt>
              </c:strCache>
            </c:strRef>
          </c:tx>
          <c:spPr>
            <a:solidFill>
              <a:srgbClr val="515A5A"/>
            </a:solidFill>
          </c:spPr>
          <c:invertIfNegative val="0"/>
          <c:dLbls>
            <c:dLbl>
              <c:idx val="0"/>
              <c:layout>
                <c:manualLayout>
                  <c:x val="-1.0413954699297057E-2"/>
                  <c:y val="4.185644188938079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6A-E044-B507-BA89303920C0}"/>
                </c:ext>
              </c:extLst>
            </c:dLbl>
            <c:dLbl>
              <c:idx val="5"/>
              <c:layout>
                <c:manualLayout>
                  <c:x val="-1.3538141109086329E-2"/>
                  <c:y val="-2.28292525078200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6A-E044-B507-BA89303920C0}"/>
                </c:ext>
              </c:extLst>
            </c:dLbl>
            <c:dLbl>
              <c:idx val="6"/>
              <c:layout>
                <c:manualLayout>
                  <c:x val="-5.2069773496486822E-3"/>
                  <c:y val="-2.2831050228309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F6A-E044-B507-BA89303920C0}"/>
                </c:ext>
              </c:extLst>
            </c:dLbl>
            <c:dLbl>
              <c:idx val="7"/>
              <c:layout>
                <c:manualLayout>
                  <c:x val="-1.2496745639156622E-2"/>
                  <c:y val="2.28310502283113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6A-E044-B507-BA89303920C0}"/>
                </c:ext>
              </c:extLst>
            </c:dLbl>
            <c:spPr>
              <a:solidFill>
                <a:srgbClr val="515A5A"/>
              </a:solidFill>
            </c:spPr>
            <c:txPr>
              <a:bodyPr/>
              <a:lstStyle/>
              <a:p>
                <a:pPr>
                  <a:defRPr sz="1400" b="1" i="1" baseline="0">
                    <a:solidFill>
                      <a:srgbClr val="FFFFFF"/>
                    </a:solidFill>
                    <a:latin typeface="Century Gothic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Final!$D$345:$D$354</c:f>
              <c:strCache>
                <c:ptCount val="10"/>
                <c:pt idx="0">
                  <c:v>Να διατηρήσουν τα Νοσοκομεία το δημόσιο χαρακτήρα τους και να μη μετατραπούν σε Νομικά Πρόσωπα Ιδιωτικού Δικαίου</c:v>
                </c:pt>
                <c:pt idx="1">
                  <c:v>Να δοθεί η δυνατότητα στις Ενώσεις Ασθενών να συμμετέχουν στις διοικήσεις των νοσοκομείων</c:v>
                </c:pt>
                <c:pt idx="2">
                  <c:v>Να δοθεί δυνατότητα στους γιατρούς ΕΣΥ να διατηρούν ιδιωτικό ιατρείο και δυνατότητα στους ιδιώτες γιατρούς να δραστηριοποιούνται στα Νοσοκομεία του ΕΣΥ</c:v>
                </c:pt>
                <c:pt idx="3">
                  <c:v>Να δίνεται η δυνατότητα ακόμη και στα δημόσια Νοσοκομεία να υπάρχει επιλογή γιατρού από τους ασθενείς</c:v>
                </c:pt>
                <c:pt idx="4">
                  <c:v>Σχετικά με τις προβλέψεις που θεσμοθετήθηκαν ως προς τον οικογενειακό γιατρό</c:v>
                </c:pt>
                <c:pt idx="5">
                  <c:v>Να δοθούν κίνητρα (οικονομικά και άλλα) για να στελεχωθούν τα Νοσοκομεία σε άγονες και απομακρυσμένες περιοχές</c:v>
                </c:pt>
                <c:pt idx="6">
                  <c:v>Να αυξηθούν οι μισθοί των γιατρών του ΕΣΥ στο επίπεδο του μέσου όρου της αμοιβής στις άλλες ευρωπαϊκές χώρες</c:v>
                </c:pt>
                <c:pt idx="7">
                  <c:v>Να θεσπιστεί ότι όλα τα φάρμακα θα δίνονται μόνο κατόπιν ιατρικής συνταγής</c:v>
                </c:pt>
                <c:pt idx="8">
                  <c:v>Για τις αυστηρές ποινές που επιβάλλονται πλέον σε περιστατικά βίας σε βάρος γιατρών και νοσηλευτών</c:v>
                </c:pt>
                <c:pt idx="9">
                  <c:v>Να θεσπιστεί μια εισφορά της τάξης των 10 λεπτών σε όλα τα προϊόντα καπνού και τα έσοδα από αυτήν να διατίθενται για τη δημόσια υγεία.</c:v>
                </c:pt>
              </c:strCache>
            </c:strRef>
          </c:cat>
          <c:val>
            <c:numRef>
              <c:f>Final!$I$345:$I$354</c:f>
              <c:numCache>
                <c:formatCode>0.0%</c:formatCode>
                <c:ptCount val="10"/>
                <c:pt idx="0">
                  <c:v>1.3157894736842099E-2</c:v>
                </c:pt>
                <c:pt idx="1">
                  <c:v>0.1090225563909774</c:v>
                </c:pt>
                <c:pt idx="2">
                  <c:v>8.1132075471698109E-2</c:v>
                </c:pt>
                <c:pt idx="3">
                  <c:v>4.3233082706766908E-2</c:v>
                </c:pt>
                <c:pt idx="4">
                  <c:v>0.14124293785310729</c:v>
                </c:pt>
                <c:pt idx="5">
                  <c:v>3.7593984962406009E-3</c:v>
                </c:pt>
                <c:pt idx="6">
                  <c:v>1.879699248120301E-2</c:v>
                </c:pt>
                <c:pt idx="7">
                  <c:v>1.125703564727955E-2</c:v>
                </c:pt>
                <c:pt idx="8">
                  <c:v>6.4030131826741998E-2</c:v>
                </c:pt>
                <c:pt idx="9">
                  <c:v>2.6266416510318951E-2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F6A-E044-B507-BA89303920C0}"/>
            </c:ext>
          </c:extLst>
        </c:ser>
        <c:ser>
          <c:idx val="3"/>
          <c:order val="3"/>
          <c:tx>
            <c:strRef>
              <c:f>Final!$J$344</c:f>
              <c:strCache>
                <c:ptCount val="1"/>
                <c:pt idx="0">
                  <c:v>ΔΓ/ΔΑ</c:v>
                </c:pt>
              </c:strCache>
            </c:strRef>
          </c:tx>
          <c:spPr>
            <a:solidFill>
              <a:srgbClr val="212F3C"/>
            </a:solidFill>
          </c:spPr>
          <c:invertIfNegative val="0"/>
          <c:dLbls>
            <c:spPr>
              <a:solidFill>
                <a:srgbClr val="212F3C"/>
              </a:solidFill>
            </c:spPr>
            <c:txPr>
              <a:bodyPr/>
              <a:lstStyle/>
              <a:p>
                <a:pPr>
                  <a:defRPr sz="1400" b="1" i="1" baseline="0">
                    <a:solidFill>
                      <a:srgbClr val="FFFFFF"/>
                    </a:solidFill>
                    <a:latin typeface="Century Gothic"/>
                  </a:defRPr>
                </a:pPr>
                <a:endParaRPr lang="el-G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Final!$D$345:$D$354</c:f>
              <c:strCache>
                <c:ptCount val="10"/>
                <c:pt idx="0">
                  <c:v>Να διατηρήσουν τα Νοσοκομεία το δημόσιο χαρακτήρα τους και να μη μετατραπούν σε Νομικά Πρόσωπα Ιδιωτικού Δικαίου</c:v>
                </c:pt>
                <c:pt idx="1">
                  <c:v>Να δοθεί η δυνατότητα στις Ενώσεις Ασθενών να συμμετέχουν στις διοικήσεις των νοσοκομείων</c:v>
                </c:pt>
                <c:pt idx="2">
                  <c:v>Να δοθεί δυνατότητα στους γιατρούς ΕΣΥ να διατηρούν ιδιωτικό ιατρείο και δυνατότητα στους ιδιώτες γιατρούς να δραστηριοποιούνται στα Νοσοκομεία του ΕΣΥ</c:v>
                </c:pt>
                <c:pt idx="3">
                  <c:v>Να δίνεται η δυνατότητα ακόμη και στα δημόσια Νοσοκομεία να υπάρχει επιλογή γιατρού από τους ασθενείς</c:v>
                </c:pt>
                <c:pt idx="4">
                  <c:v>Σχετικά με τις προβλέψεις που θεσμοθετήθηκαν ως προς τον οικογενειακό γιατρό</c:v>
                </c:pt>
                <c:pt idx="5">
                  <c:v>Να δοθούν κίνητρα (οικονομικά και άλλα) για να στελεχωθούν τα Νοσοκομεία σε άγονες και απομακρυσμένες περιοχές</c:v>
                </c:pt>
                <c:pt idx="6">
                  <c:v>Να αυξηθούν οι μισθοί των γιατρών του ΕΣΥ στο επίπεδο του μέσου όρου της αμοιβής στις άλλες ευρωπαϊκές χώρες</c:v>
                </c:pt>
                <c:pt idx="7">
                  <c:v>Να θεσπιστεί ότι όλα τα φάρμακα θα δίνονται μόνο κατόπιν ιατρικής συνταγής</c:v>
                </c:pt>
                <c:pt idx="8">
                  <c:v>Για τις αυστηρές ποινές που επιβάλλονται πλέον σε περιστατικά βίας σε βάρος γιατρών και νοσηλευτών</c:v>
                </c:pt>
                <c:pt idx="9">
                  <c:v>Να θεσπιστεί μια εισφορά της τάξης των 10 λεπτών σε όλα τα προϊόντα καπνού και τα έσοδα από αυτήν να διατίθενται για τη δημόσια υγεία.</c:v>
                </c:pt>
              </c:strCache>
            </c:strRef>
          </c:cat>
          <c:val>
            <c:numRef>
              <c:f>Final!$J$345:$J$354</c:f>
              <c:numCache>
                <c:formatCode>0.0%</c:formatCode>
                <c:ptCount val="10"/>
                <c:pt idx="0">
                  <c:v>1.8796992481203011E-3</c:v>
                </c:pt>
                <c:pt idx="1">
                  <c:v>1.3157894736842099E-2</c:v>
                </c:pt>
                <c:pt idx="2">
                  <c:v>2.0754716981132071E-2</c:v>
                </c:pt>
                <c:pt idx="3">
                  <c:v>1.8796992481203011E-3</c:v>
                </c:pt>
                <c:pt idx="4">
                  <c:v>2.0715630885122412E-2</c:v>
                </c:pt>
                <c:pt idx="5">
                  <c:v>1.8796992481203011E-3</c:v>
                </c:pt>
                <c:pt idx="6">
                  <c:v>1.8796992481203011E-3</c:v>
                </c:pt>
                <c:pt idx="7">
                  <c:v>3.7523452157598499E-3</c:v>
                </c:pt>
                <c:pt idx="8">
                  <c:v>5.6497175141242938E-3</c:v>
                </c:pt>
                <c:pt idx="9">
                  <c:v>7.5046904315196998E-3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F6A-E044-B507-BA8930392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84408408"/>
        <c:axId val="384415464"/>
      </c:barChart>
      <c:catAx>
        <c:axId val="3844084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4415464"/>
        <c:crosses val="autoZero"/>
        <c:auto val="1"/>
        <c:lblAlgn val="ctr"/>
        <c:lblOffset val="100"/>
        <c:noMultiLvlLbl val="0"/>
      </c:catAx>
      <c:valAx>
        <c:axId val="38441546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844084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1200679777042973E-2"/>
          <c:y val="3.8812785388127852E-2"/>
          <c:w val="0.88280553579591925"/>
          <c:h val="9.7614604681264164E-2"/>
        </c:manualLayout>
      </c:layout>
      <c:overlay val="0"/>
      <c:txPr>
        <a:bodyPr/>
        <a:lstStyle/>
        <a:p>
          <a:pPr>
            <a:defRPr sz="1800" b="1" i="1" baseline="0">
              <a:solidFill>
                <a:srgbClr val="000000"/>
              </a:solidFill>
            </a:defRPr>
          </a:pPr>
          <a:endParaRPr lang="el-G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739212434425916"/>
          <c:y val="0.05"/>
          <c:w val="0.65260793715547327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21618C"/>
              </a:solidFill>
            </c:spPr>
            <c:extLst>
              <c:ext xmlns:c16="http://schemas.microsoft.com/office/drawing/2014/chart" uri="{C3380CC4-5D6E-409C-BE32-E72D297353CC}">
                <c16:uniqueId val="{00000001-1867-5940-8BC3-E2DB62074D31}"/>
              </c:ext>
            </c:extLst>
          </c:dPt>
          <c:dPt>
            <c:idx val="1"/>
            <c:invertIfNegative val="0"/>
            <c:bubble3D val="0"/>
            <c:spPr>
              <a:solidFill>
                <a:srgbClr val="CD6155"/>
              </a:solidFill>
            </c:spPr>
            <c:extLst>
              <c:ext xmlns:c16="http://schemas.microsoft.com/office/drawing/2014/chart" uri="{C3380CC4-5D6E-409C-BE32-E72D297353CC}">
                <c16:uniqueId val="{00000003-1867-5940-8BC3-E2DB62074D31}"/>
              </c:ext>
            </c:extLst>
          </c:dPt>
          <c:dPt>
            <c:idx val="2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5-1867-5940-8BC3-E2DB62074D31}"/>
              </c:ext>
            </c:extLst>
          </c:dPt>
          <c:dPt>
            <c:idx val="3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7-1867-5940-8BC3-E2DB62074D31}"/>
              </c:ext>
            </c:extLst>
          </c:dPt>
          <c:dPt>
            <c:idx val="4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9-1867-5940-8BC3-E2DB62074D31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618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867-5940-8BC3-E2DB62074D31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CD6155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867-5940-8BC3-E2DB62074D31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867-5940-8BC3-E2DB62074D31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867-5940-8BC3-E2DB62074D31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867-5940-8BC3-E2DB62074D3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Final!$D$360:$D$363</c:f>
              <c:strCache>
                <c:ptCount val="4"/>
                <c:pt idx="0">
                  <c:v>ΝΑΙ</c:v>
                </c:pt>
                <c:pt idx="1">
                  <c:v>ΟΧΙ – αλλά προτίθεμαι να το κάνω</c:v>
                </c:pt>
                <c:pt idx="2">
                  <c:v>ΟΧΙ – και δεν θα το κάνω</c:v>
                </c:pt>
                <c:pt idx="3">
                  <c:v>ΔΓ/ΔΑ</c:v>
                </c:pt>
              </c:strCache>
            </c:strRef>
          </c:cat>
          <c:val>
            <c:numRef>
              <c:f>Final!$E$360:$E$363</c:f>
              <c:numCache>
                <c:formatCode>0.0%</c:formatCode>
                <c:ptCount val="4"/>
                <c:pt idx="0">
                  <c:v>0.68796992481203012</c:v>
                </c:pt>
                <c:pt idx="1">
                  <c:v>8.834586466165413E-2</c:v>
                </c:pt>
                <c:pt idx="2">
                  <c:v>0.2067669172932331</c:v>
                </c:pt>
                <c:pt idx="3">
                  <c:v>1.6917293233082709E-2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867-5940-8BC3-E2DB62074D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4408800"/>
        <c:axId val="384410760"/>
      </c:barChart>
      <c:catAx>
        <c:axId val="3844088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4410760"/>
        <c:crosses val="autoZero"/>
        <c:auto val="1"/>
        <c:lblAlgn val="ctr"/>
        <c:lblOffset val="100"/>
        <c:noMultiLvlLbl val="0"/>
      </c:catAx>
      <c:valAx>
        <c:axId val="38441076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44088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756838257753579"/>
          <c:y val="0.05"/>
          <c:w val="0.71243167892219672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9753-134C-BE50-CB9E8DE087F8}"/>
              </c:ext>
            </c:extLst>
          </c:dPt>
          <c:dPt>
            <c:idx val="1"/>
            <c:invertIfNegative val="0"/>
            <c:bubble3D val="0"/>
            <c:spPr>
              <a:solidFill>
                <a:srgbClr val="03524C"/>
              </a:solidFill>
            </c:spPr>
            <c:extLst>
              <c:ext xmlns:c16="http://schemas.microsoft.com/office/drawing/2014/chart" uri="{C3380CC4-5D6E-409C-BE32-E72D297353CC}">
                <c16:uniqueId val="{00000003-9753-134C-BE50-CB9E8DE087F8}"/>
              </c:ext>
            </c:extLst>
          </c:dPt>
          <c:dPt>
            <c:idx val="2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5-9753-134C-BE50-CB9E8DE087F8}"/>
              </c:ext>
            </c:extLst>
          </c:dPt>
          <c:dPt>
            <c:idx val="3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7-9753-134C-BE50-CB9E8DE087F8}"/>
              </c:ext>
            </c:extLst>
          </c:dPt>
          <c:dPt>
            <c:idx val="4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9-9753-134C-BE50-CB9E8DE087F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753-134C-BE50-CB9E8DE087F8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3524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753-134C-BE50-CB9E8DE087F8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753-134C-BE50-CB9E8DE087F8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753-134C-BE50-CB9E8DE087F8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753-134C-BE50-CB9E8DE087F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Final!$D$372:$D$375</c:f>
              <c:strCache>
                <c:ptCount val="4"/>
                <c:pt idx="0">
                  <c:v>Ικανοποιημένος/η</c:v>
                </c:pt>
                <c:pt idx="1">
                  <c:v>Ούτε ικανοποιημένος/η, 
ούτε δυσαρεστημένος/η 
(αυθ.)</c:v>
                </c:pt>
                <c:pt idx="2">
                  <c:v>Δυσαρεστημένος/η</c:v>
                </c:pt>
                <c:pt idx="3">
                  <c:v>ΔΑ</c:v>
                </c:pt>
              </c:strCache>
            </c:strRef>
          </c:cat>
          <c:val>
            <c:numRef>
              <c:f>Final!$E$372:$E$375</c:f>
              <c:numCache>
                <c:formatCode>0.0%</c:formatCode>
                <c:ptCount val="4"/>
                <c:pt idx="0">
                  <c:v>0.55706521739130432</c:v>
                </c:pt>
                <c:pt idx="1">
                  <c:v>0.2391304347826087</c:v>
                </c:pt>
                <c:pt idx="2">
                  <c:v>0.108695652173913</c:v>
                </c:pt>
                <c:pt idx="3">
                  <c:v>9.5108695652173919E-2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753-134C-BE50-CB9E8DE08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4409976"/>
        <c:axId val="384409192"/>
      </c:barChart>
      <c:catAx>
        <c:axId val="3844099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4409192"/>
        <c:crosses val="autoZero"/>
        <c:auto val="1"/>
        <c:lblAlgn val="ctr"/>
        <c:lblOffset val="100"/>
        <c:noMultiLvlLbl val="0"/>
      </c:catAx>
      <c:valAx>
        <c:axId val="38440919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44099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1971660923275"/>
          <c:y val="0.05"/>
          <c:w val="0.63802840057645738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84E2-5C43-9315-915DC02849B3}"/>
              </c:ext>
            </c:extLst>
          </c:dPt>
          <c:dPt>
            <c:idx val="1"/>
            <c:invertIfNegative val="0"/>
            <c:bubble3D val="0"/>
            <c:spPr>
              <a:solidFill>
                <a:srgbClr val="03524C"/>
              </a:solidFill>
            </c:spPr>
            <c:extLst>
              <c:ext xmlns:c16="http://schemas.microsoft.com/office/drawing/2014/chart" uri="{C3380CC4-5D6E-409C-BE32-E72D297353CC}">
                <c16:uniqueId val="{00000003-84E2-5C43-9315-915DC02849B3}"/>
              </c:ext>
            </c:extLst>
          </c:dPt>
          <c:dPt>
            <c:idx val="2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5-84E2-5C43-9315-915DC02849B3}"/>
              </c:ext>
            </c:extLst>
          </c:dPt>
          <c:dPt>
            <c:idx val="3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7-84E2-5C43-9315-915DC02849B3}"/>
              </c:ext>
            </c:extLst>
          </c:dPt>
          <c:dPt>
            <c:idx val="4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9-84E2-5C43-9315-915DC02849B3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4E2-5C43-9315-915DC02849B3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3524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4E2-5C43-9315-915DC02849B3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4E2-5C43-9315-915DC02849B3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4E2-5C43-9315-915DC02849B3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4E2-5C43-9315-915DC02849B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Final!$D$384:$D$387</c:f>
              <c:strCache>
                <c:ptCount val="4"/>
                <c:pt idx="0">
                  <c:v>Θετική</c:v>
                </c:pt>
                <c:pt idx="1">
                  <c:v>Ούτε θετική ούτε αρνητική (αυθ.)</c:v>
                </c:pt>
                <c:pt idx="2">
                  <c:v>Αρνητική</c:v>
                </c:pt>
                <c:pt idx="3">
                  <c:v>ΔΑ</c:v>
                </c:pt>
              </c:strCache>
            </c:strRef>
          </c:cat>
          <c:val>
            <c:numRef>
              <c:f>Final!$E$384:$E$387</c:f>
              <c:numCache>
                <c:formatCode>0.0%</c:formatCode>
                <c:ptCount val="4"/>
                <c:pt idx="0">
                  <c:v>0.33067669172932301</c:v>
                </c:pt>
                <c:pt idx="1">
                  <c:v>0.27834586466165401</c:v>
                </c:pt>
                <c:pt idx="2">
                  <c:v>0.13338345864661599</c:v>
                </c:pt>
                <c:pt idx="3">
                  <c:v>0.25759398496240599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4E2-5C43-9315-915DC0284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4412328"/>
        <c:axId val="384411152"/>
      </c:barChart>
      <c:catAx>
        <c:axId val="38441232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4411152"/>
        <c:crosses val="autoZero"/>
        <c:auto val="1"/>
        <c:lblAlgn val="ctr"/>
        <c:lblOffset val="100"/>
        <c:noMultiLvlLbl val="0"/>
      </c:catAx>
      <c:valAx>
        <c:axId val="38441115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44123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60010983145629E-2"/>
          <c:y val="0.20207841403901708"/>
          <c:w val="0.91589852357944079"/>
          <c:h val="0.552321966931539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CB9-D844-8B3C-E8B1A1B03F2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CB9-D844-8B3C-E8B1A1B03F20}"/>
              </c:ext>
            </c:extLst>
          </c:dPt>
          <c:dLbls>
            <c:dLbl>
              <c:idx val="0"/>
              <c:layout>
                <c:manualLayout>
                  <c:x val="5.8804382464946667E-2"/>
                  <c:y val="-0.500579827825074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n-US" sz="20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007874015748027E-2"/>
                      <c:h val="6.28709444234894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CB9-D844-8B3C-E8B1A1B03F20}"/>
                </c:ext>
              </c:extLst>
            </c:dLbl>
            <c:dLbl>
              <c:idx val="1"/>
              <c:layout>
                <c:manualLayout>
                  <c:x val="-6.330054576194255E-2"/>
                  <c:y val="-0.506747733936356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2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B9-D844-8B3C-E8B1A1B03F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Γυναίκες</c:v>
                </c:pt>
                <c:pt idx="1">
                  <c:v>Άνδρες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0.51</c:v>
                </c:pt>
                <c:pt idx="1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9-D844-8B3C-E8B1A1B03F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alpha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CB9-D844-8B3C-E8B1A1B03F2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CB9-D844-8B3C-E8B1A1B03F20}"/>
              </c:ext>
            </c:extLst>
          </c:dPt>
          <c:cat>
            <c:strRef>
              <c:f>Sheet1!$A$2:$A$3</c:f>
              <c:strCache>
                <c:ptCount val="2"/>
                <c:pt idx="0">
                  <c:v>Γυναίκες</c:v>
                </c:pt>
                <c:pt idx="1">
                  <c:v>Άνδρες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0.49</c:v>
                </c:pt>
                <c:pt idx="1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B9-D844-8B3C-E8B1A1B03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84418992"/>
        <c:axId val="384419384"/>
      </c:barChart>
      <c:catAx>
        <c:axId val="384418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4419384"/>
        <c:crosses val="autoZero"/>
        <c:auto val="1"/>
        <c:lblAlgn val="ctr"/>
        <c:lblOffset val="100"/>
        <c:noMultiLvlLbl val="0"/>
      </c:catAx>
      <c:valAx>
        <c:axId val="384419384"/>
        <c:scaling>
          <c:orientation val="minMax"/>
          <c:max val="1"/>
        </c:scaling>
        <c:delete val="1"/>
        <c:axPos val="l"/>
        <c:numFmt formatCode="0.0%" sourceLinked="0"/>
        <c:majorTickMark val="out"/>
        <c:minorTickMark val="none"/>
        <c:tickLblPos val="nextTo"/>
        <c:crossAx val="38441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030928215462265"/>
          <c:y val="0.05"/>
          <c:w val="0.59969069734546643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FEB6-A44F-8E43-7C3960E574B8}"/>
              </c:ext>
            </c:extLst>
          </c:dPt>
          <c:dPt>
            <c:idx val="1"/>
            <c:invertIfNegative val="0"/>
            <c:bubble3D val="0"/>
            <c:spPr>
              <a:solidFill>
                <a:srgbClr val="2980B9"/>
              </a:solidFill>
            </c:spPr>
            <c:extLst>
              <c:ext xmlns:c16="http://schemas.microsoft.com/office/drawing/2014/chart" uri="{C3380CC4-5D6E-409C-BE32-E72D297353CC}">
                <c16:uniqueId val="{00000003-FEB6-A44F-8E43-7C3960E574B8}"/>
              </c:ext>
            </c:extLst>
          </c:dPt>
          <c:dPt>
            <c:idx val="2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5-FEB6-A44F-8E43-7C3960E574B8}"/>
              </c:ext>
            </c:extLst>
          </c:dPt>
          <c:dPt>
            <c:idx val="3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7-FEB6-A44F-8E43-7C3960E574B8}"/>
              </c:ext>
            </c:extLst>
          </c:dPt>
          <c:dPt>
            <c:idx val="4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9-FEB6-A44F-8E43-7C3960E574B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EB6-A44F-8E43-7C3960E574B8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EB6-A44F-8E43-7C3960E574B8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EB6-A44F-8E43-7C3960E574B8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EB6-A44F-8E43-7C3960E574B8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EB6-A44F-8E43-7C3960E574B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Final!$D$408:$D$411</c:f>
              <c:strCache>
                <c:ptCount val="4"/>
                <c:pt idx="0">
                  <c:v>ΝΑΙ έλαβα και έκανα μαστογραφία</c:v>
                </c:pt>
                <c:pt idx="1">
                  <c:v>ΝΑΙ έλαβα, αλλά δεν έκανα μαστογραφία</c:v>
                </c:pt>
                <c:pt idx="2">
                  <c:v>ΟΧΙ – δεν έλαβα</c:v>
                </c:pt>
                <c:pt idx="3">
                  <c:v>ΔΑ</c:v>
                </c:pt>
              </c:strCache>
            </c:strRef>
          </c:cat>
          <c:val>
            <c:numRef>
              <c:f>Final!$E$408:$E$411</c:f>
              <c:numCache>
                <c:formatCode>0.0%</c:formatCode>
                <c:ptCount val="4"/>
                <c:pt idx="0">
                  <c:v>0.36496350364963498</c:v>
                </c:pt>
                <c:pt idx="1">
                  <c:v>0.41605839416058388</c:v>
                </c:pt>
                <c:pt idx="2">
                  <c:v>0.21167883211678831</c:v>
                </c:pt>
                <c:pt idx="3">
                  <c:v>7.2992700729926996E-3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EB6-A44F-8E43-7C3960E57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4421344"/>
        <c:axId val="384418208"/>
      </c:barChart>
      <c:catAx>
        <c:axId val="3844213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4418208"/>
        <c:crosses val="autoZero"/>
        <c:auto val="1"/>
        <c:lblAlgn val="ctr"/>
        <c:lblOffset val="100"/>
        <c:noMultiLvlLbl val="0"/>
      </c:catAx>
      <c:valAx>
        <c:axId val="38441820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44213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501956716488282"/>
          <c:y val="0.05"/>
          <c:w val="0.52498049433484972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E582-014E-8E05-07C2C1652E96}"/>
              </c:ext>
            </c:extLst>
          </c:dPt>
          <c:dPt>
            <c:idx val="1"/>
            <c:invertIfNegative val="0"/>
            <c:bubble3D val="0"/>
            <c:spPr>
              <a:solidFill>
                <a:srgbClr val="21618C"/>
              </a:solidFill>
            </c:spPr>
            <c:extLst>
              <c:ext xmlns:c16="http://schemas.microsoft.com/office/drawing/2014/chart" uri="{C3380CC4-5D6E-409C-BE32-E72D297353CC}">
                <c16:uniqueId val="{00000003-E582-014E-8E05-07C2C1652E96}"/>
              </c:ext>
            </c:extLst>
          </c:dPt>
          <c:dPt>
            <c:idx val="2"/>
            <c:invertIfNegative val="0"/>
            <c:bubble3D val="0"/>
            <c:spPr>
              <a:solidFill>
                <a:srgbClr val="2980B9"/>
              </a:solidFill>
            </c:spPr>
            <c:extLst>
              <c:ext xmlns:c16="http://schemas.microsoft.com/office/drawing/2014/chart" uri="{C3380CC4-5D6E-409C-BE32-E72D297353CC}">
                <c16:uniqueId val="{00000005-E582-014E-8E05-07C2C1652E96}"/>
              </c:ext>
            </c:extLst>
          </c:dPt>
          <c:dPt>
            <c:idx val="3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7-E582-014E-8E05-07C2C1652E96}"/>
              </c:ext>
            </c:extLst>
          </c:dPt>
          <c:dPt>
            <c:idx val="4"/>
            <c:invertIfNegative val="0"/>
            <c:bubble3D val="0"/>
            <c:spPr>
              <a:solidFill>
                <a:srgbClr val="B03A2E"/>
              </a:solidFill>
            </c:spPr>
            <c:extLst>
              <c:ext xmlns:c16="http://schemas.microsoft.com/office/drawing/2014/chart" uri="{C3380CC4-5D6E-409C-BE32-E72D297353CC}">
                <c16:uniqueId val="{00000009-E582-014E-8E05-07C2C1652E96}"/>
              </c:ext>
            </c:extLst>
          </c:dPt>
          <c:dPt>
            <c:idx val="5"/>
            <c:invertIfNegative val="0"/>
            <c:bubble3D val="0"/>
            <c:spPr>
              <a:solidFill>
                <a:srgbClr val="CD6155"/>
              </a:solidFill>
            </c:spPr>
            <c:extLst>
              <c:ext xmlns:c16="http://schemas.microsoft.com/office/drawing/2014/chart" uri="{C3380CC4-5D6E-409C-BE32-E72D297353CC}">
                <c16:uniqueId val="{0000000B-E582-014E-8E05-07C2C1652E96}"/>
              </c:ext>
            </c:extLst>
          </c:dPt>
          <c:dPt>
            <c:idx val="6"/>
            <c:invertIfNegative val="0"/>
            <c:bubble3D val="0"/>
            <c:spPr>
              <a:solidFill>
                <a:srgbClr val="979A9A"/>
              </a:solidFill>
            </c:spPr>
            <c:extLst>
              <c:ext xmlns:c16="http://schemas.microsoft.com/office/drawing/2014/chart" uri="{C3380CC4-5D6E-409C-BE32-E72D297353CC}">
                <c16:uniqueId val="{0000000D-E582-014E-8E05-07C2C1652E96}"/>
              </c:ext>
            </c:extLst>
          </c:dPt>
          <c:dPt>
            <c:idx val="7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F-E582-014E-8E05-07C2C1652E96}"/>
              </c:ext>
            </c:extLst>
          </c:dPt>
          <c:dPt>
            <c:idx val="8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11-E582-014E-8E05-07C2C1652E96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582-014E-8E05-07C2C1652E96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618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582-014E-8E05-07C2C1652E96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582-014E-8E05-07C2C1652E96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582-014E-8E05-07C2C1652E96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B03A2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582-014E-8E05-07C2C1652E96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CD6155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582-014E-8E05-07C2C1652E96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979A9A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E582-014E-8E05-07C2C1652E96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E582-014E-8E05-07C2C1652E96}"/>
                </c:ext>
              </c:extLst>
            </c:dLbl>
            <c:dLbl>
              <c:idx val="8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E582-014E-8E05-07C2C1652E9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Final!$D$420:$D$427</c:f>
              <c:strCache>
                <c:ptCount val="8"/>
                <c:pt idx="0">
                  <c:v>Έκανα πρόσφατα χωρίς τη χρήση του προγράμματος</c:v>
                </c:pt>
                <c:pt idx="1">
                  <c:v>Αμέλεια</c:v>
                </c:pt>
                <c:pt idx="2">
                  <c:v>Λόγω ηλικίας</c:v>
                </c:pt>
                <c:pt idx="3">
                  <c:v>Δυσκολία πρόσβασης σε αντίστοιχη ιατρική υπηρεσία</c:v>
                </c:pt>
                <c:pt idx="4">
                  <c:v>Θα το κάνω σύντομα</c:v>
                </c:pt>
                <c:pt idx="5">
                  <c:v>Φόβος</c:v>
                </c:pt>
                <c:pt idx="6">
                  <c:v>Άλλο</c:v>
                </c:pt>
                <c:pt idx="7">
                  <c:v>ΔΑ</c:v>
                </c:pt>
              </c:strCache>
            </c:strRef>
          </c:cat>
          <c:val>
            <c:numRef>
              <c:f>Final!$E$420:$E$427</c:f>
              <c:numCache>
                <c:formatCode>0.0%</c:formatCode>
                <c:ptCount val="8"/>
                <c:pt idx="0">
                  <c:v>0.29464285714285721</c:v>
                </c:pt>
                <c:pt idx="1">
                  <c:v>0.2232142857142857</c:v>
                </c:pt>
                <c:pt idx="2">
                  <c:v>0.1160714285714286</c:v>
                </c:pt>
                <c:pt idx="3">
                  <c:v>9.8214285714285712E-2</c:v>
                </c:pt>
                <c:pt idx="4">
                  <c:v>5.3571428571428568E-2</c:v>
                </c:pt>
                <c:pt idx="5">
                  <c:v>5.67857142857143E-2</c:v>
                </c:pt>
                <c:pt idx="6">
                  <c:v>1.785714285714286E-2</c:v>
                </c:pt>
                <c:pt idx="7">
                  <c:v>0.13964285714285701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582-014E-8E05-07C2C1652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4419776"/>
        <c:axId val="384420168"/>
      </c:barChart>
      <c:catAx>
        <c:axId val="3844197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4420168"/>
        <c:crosses val="autoZero"/>
        <c:auto val="1"/>
        <c:lblAlgn val="ctr"/>
        <c:lblOffset val="100"/>
        <c:noMultiLvlLbl val="0"/>
      </c:catAx>
      <c:valAx>
        <c:axId val="38442016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44197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03486009835857"/>
          <c:y val="0.05"/>
          <c:w val="0.82496511940173056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2029-D549-91A9-480143C65B5F}"/>
              </c:ext>
            </c:extLst>
          </c:dPt>
          <c:dPt>
            <c:idx val="1"/>
            <c:invertIfNegative val="0"/>
            <c:bubble3D val="0"/>
            <c:spPr>
              <a:solidFill>
                <a:srgbClr val="2980B9"/>
              </a:solidFill>
            </c:spPr>
            <c:extLst>
              <c:ext xmlns:c16="http://schemas.microsoft.com/office/drawing/2014/chart" uri="{C3380CC4-5D6E-409C-BE32-E72D297353CC}">
                <c16:uniqueId val="{00000003-2029-D549-91A9-480143C65B5F}"/>
              </c:ext>
            </c:extLst>
          </c:dPt>
          <c:dPt>
            <c:idx val="2"/>
            <c:invertIfNegative val="0"/>
            <c:bubble3D val="0"/>
            <c:spPr>
              <a:solidFill>
                <a:srgbClr val="03524C"/>
              </a:solidFill>
            </c:spPr>
            <c:extLst>
              <c:ext xmlns:c16="http://schemas.microsoft.com/office/drawing/2014/chart" uri="{C3380CC4-5D6E-409C-BE32-E72D297353CC}">
                <c16:uniqueId val="{00000005-2029-D549-91A9-480143C65B5F}"/>
              </c:ext>
            </c:extLst>
          </c:dPt>
          <c:dPt>
            <c:idx val="3"/>
            <c:invertIfNegative val="0"/>
            <c:bubble3D val="0"/>
            <c:spPr>
              <a:solidFill>
                <a:srgbClr val="CD6155"/>
              </a:solidFill>
            </c:spPr>
            <c:extLst>
              <c:ext xmlns:c16="http://schemas.microsoft.com/office/drawing/2014/chart" uri="{C3380CC4-5D6E-409C-BE32-E72D297353CC}">
                <c16:uniqueId val="{00000007-2029-D549-91A9-480143C65B5F}"/>
              </c:ext>
            </c:extLst>
          </c:dPt>
          <c:dPt>
            <c:idx val="4"/>
            <c:invertIfNegative val="0"/>
            <c:bubble3D val="0"/>
            <c:spPr>
              <a:solidFill>
                <a:srgbClr val="B03A2E"/>
              </a:solidFill>
            </c:spPr>
            <c:extLst>
              <c:ext xmlns:c16="http://schemas.microsoft.com/office/drawing/2014/chart" uri="{C3380CC4-5D6E-409C-BE32-E72D297353CC}">
                <c16:uniqueId val="{00000009-2029-D549-91A9-480143C65B5F}"/>
              </c:ext>
            </c:extLst>
          </c:dPt>
          <c:dPt>
            <c:idx val="5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B-2029-D549-91A9-480143C65B5F}"/>
              </c:ext>
            </c:extLst>
          </c:dPt>
          <c:dPt>
            <c:idx val="6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D-2029-D549-91A9-480143C65B5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029-D549-91A9-480143C65B5F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029-D549-91A9-480143C65B5F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3524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029-D549-91A9-480143C65B5F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CD6155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029-D549-91A9-480143C65B5F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B03A2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029-D549-91A9-480143C65B5F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029-D549-91A9-480143C65B5F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029-D549-91A9-480143C65B5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Final!$D$433:$D$438</c:f>
              <c:strCache>
                <c:ptCount val="6"/>
                <c:pt idx="0">
                  <c:v>17 – 24</c:v>
                </c:pt>
                <c:pt idx="1">
                  <c:v>25 – 34</c:v>
                </c:pt>
                <c:pt idx="2">
                  <c:v>35 – 44</c:v>
                </c:pt>
                <c:pt idx="3">
                  <c:v>45 – 54</c:v>
                </c:pt>
                <c:pt idx="4">
                  <c:v>55 – 64</c:v>
                </c:pt>
                <c:pt idx="5">
                  <c:v>65+</c:v>
                </c:pt>
              </c:strCache>
            </c:strRef>
          </c:cat>
          <c:val>
            <c:numRef>
              <c:f>Final!$E$433:$E$438</c:f>
              <c:numCache>
                <c:formatCode>0.0%</c:formatCode>
                <c:ptCount val="6"/>
                <c:pt idx="0">
                  <c:v>8.5703564727954998E-2</c:v>
                </c:pt>
                <c:pt idx="1">
                  <c:v>9.6923076923076903E-2</c:v>
                </c:pt>
                <c:pt idx="2">
                  <c:v>0.115046904315197</c:v>
                </c:pt>
                <c:pt idx="3">
                  <c:v>0.19825515947467201</c:v>
                </c:pt>
                <c:pt idx="4">
                  <c:v>0.21514071294559101</c:v>
                </c:pt>
                <c:pt idx="5">
                  <c:v>0.28893058161350837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029-D549-91A9-480143C65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37214456"/>
        <c:axId val="160155912"/>
      </c:barChart>
      <c:catAx>
        <c:axId val="3372144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160155912"/>
        <c:crosses val="autoZero"/>
        <c:auto val="1"/>
        <c:lblAlgn val="ctr"/>
        <c:lblOffset val="100"/>
        <c:noMultiLvlLbl val="0"/>
      </c:catAx>
      <c:valAx>
        <c:axId val="16015591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372144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756838257753579"/>
          <c:y val="0.05"/>
          <c:w val="0.71243167892219672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433A-F946-BCA3-FDCE3102CCD8}"/>
              </c:ext>
            </c:extLst>
          </c:dPt>
          <c:dPt>
            <c:idx val="1"/>
            <c:invertIfNegative val="0"/>
            <c:bubble3D val="0"/>
            <c:spPr>
              <a:solidFill>
                <a:srgbClr val="03524C"/>
              </a:solidFill>
            </c:spPr>
            <c:extLst>
              <c:ext xmlns:c16="http://schemas.microsoft.com/office/drawing/2014/chart" uri="{C3380CC4-5D6E-409C-BE32-E72D297353CC}">
                <c16:uniqueId val="{00000003-433A-F946-BCA3-FDCE3102CCD8}"/>
              </c:ext>
            </c:extLst>
          </c:dPt>
          <c:dPt>
            <c:idx val="2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5-433A-F946-BCA3-FDCE3102CCD8}"/>
              </c:ext>
            </c:extLst>
          </c:dPt>
          <c:dPt>
            <c:idx val="3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7-433A-F946-BCA3-FDCE3102CCD8}"/>
              </c:ext>
            </c:extLst>
          </c:dPt>
          <c:dPt>
            <c:idx val="4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9-433A-F946-BCA3-FDCE3102CCD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33A-F946-BCA3-FDCE3102CCD8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3524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33A-F946-BCA3-FDCE3102CCD8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33A-F946-BCA3-FDCE3102CCD8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33A-F946-BCA3-FDCE3102CCD8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33A-F946-BCA3-FDCE3102CC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Final!$D$45:$D$48</c:f>
              <c:strCache>
                <c:ptCount val="4"/>
                <c:pt idx="0">
                  <c:v>Ικανοποιημένος/η</c:v>
                </c:pt>
                <c:pt idx="1">
                  <c:v>Ούτε ικανοποιημένος/η, 
ούτε δυσαρεστημένος/η 
(αυθ.)</c:v>
                </c:pt>
                <c:pt idx="2">
                  <c:v>Δυσαρεστημένος/η</c:v>
                </c:pt>
                <c:pt idx="3">
                  <c:v>ΔΓ/ΔΑ</c:v>
                </c:pt>
              </c:strCache>
            </c:strRef>
          </c:cat>
          <c:val>
            <c:numRef>
              <c:f>Final!$E$45:$E$48</c:f>
              <c:numCache>
                <c:formatCode>0.0%</c:formatCode>
                <c:ptCount val="4"/>
                <c:pt idx="0">
                  <c:v>0.18796992481203009</c:v>
                </c:pt>
                <c:pt idx="1">
                  <c:v>0.19172932330827069</c:v>
                </c:pt>
                <c:pt idx="2">
                  <c:v>0.61090225563909772</c:v>
                </c:pt>
                <c:pt idx="3">
                  <c:v>9.398496240601505E-3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3A-F946-BCA3-FDCE3102C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1313704"/>
        <c:axId val="381306256"/>
      </c:barChart>
      <c:catAx>
        <c:axId val="3813137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1306256"/>
        <c:crosses val="autoZero"/>
        <c:auto val="1"/>
        <c:lblAlgn val="ctr"/>
        <c:lblOffset val="100"/>
        <c:noMultiLvlLbl val="0"/>
      </c:catAx>
      <c:valAx>
        <c:axId val="38130625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13137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999999999999997"/>
          <c:y val="0.05"/>
          <c:w val="0.73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A43E-C346-A582-2242BB75B3CF}"/>
              </c:ext>
            </c:extLst>
          </c:dPt>
          <c:dPt>
            <c:idx val="1"/>
            <c:invertIfNegative val="0"/>
            <c:bubble3D val="0"/>
            <c:spPr>
              <a:solidFill>
                <a:srgbClr val="2980B9"/>
              </a:solidFill>
            </c:spPr>
            <c:extLst>
              <c:ext xmlns:c16="http://schemas.microsoft.com/office/drawing/2014/chart" uri="{C3380CC4-5D6E-409C-BE32-E72D297353CC}">
                <c16:uniqueId val="{00000003-A43E-C346-A582-2242BB75B3CF}"/>
              </c:ext>
            </c:extLst>
          </c:dPt>
          <c:dPt>
            <c:idx val="2"/>
            <c:invertIfNegative val="0"/>
            <c:bubble3D val="0"/>
            <c:spPr>
              <a:solidFill>
                <a:srgbClr val="03524C"/>
              </a:solidFill>
            </c:spPr>
            <c:extLst>
              <c:ext xmlns:c16="http://schemas.microsoft.com/office/drawing/2014/chart" uri="{C3380CC4-5D6E-409C-BE32-E72D297353CC}">
                <c16:uniqueId val="{00000005-A43E-C346-A582-2242BB75B3CF}"/>
              </c:ext>
            </c:extLst>
          </c:dPt>
          <c:dPt>
            <c:idx val="3"/>
            <c:invertIfNegative val="0"/>
            <c:bubble3D val="0"/>
            <c:spPr>
              <a:solidFill>
                <a:srgbClr val="07A398"/>
              </a:solidFill>
            </c:spPr>
            <c:extLst>
              <c:ext xmlns:c16="http://schemas.microsoft.com/office/drawing/2014/chart" uri="{C3380CC4-5D6E-409C-BE32-E72D297353CC}">
                <c16:uniqueId val="{00000007-A43E-C346-A582-2242BB75B3CF}"/>
              </c:ext>
            </c:extLst>
          </c:dPt>
          <c:dPt>
            <c:idx val="4"/>
            <c:invertIfNegative val="0"/>
            <c:bubble3D val="0"/>
            <c:spPr>
              <a:solidFill>
                <a:srgbClr val="CD6155"/>
              </a:solidFill>
            </c:spPr>
            <c:extLst>
              <c:ext xmlns:c16="http://schemas.microsoft.com/office/drawing/2014/chart" uri="{C3380CC4-5D6E-409C-BE32-E72D297353CC}">
                <c16:uniqueId val="{00000009-A43E-C346-A582-2242BB75B3CF}"/>
              </c:ext>
            </c:extLst>
          </c:dPt>
          <c:dPt>
            <c:idx val="5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B-A43E-C346-A582-2242BB75B3CF}"/>
              </c:ext>
            </c:extLst>
          </c:dPt>
          <c:dPt>
            <c:idx val="6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D-A43E-C346-A582-2242BB75B3CF}"/>
              </c:ext>
            </c:extLst>
          </c:dPt>
          <c:dPt>
            <c:idx val="7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F-A43E-C346-A582-2242BB75B3C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43E-C346-A582-2242BB75B3CF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43E-C346-A582-2242BB75B3CF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3524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43E-C346-A582-2242BB75B3CF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7A398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43E-C346-A582-2242BB75B3CF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CD6155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43E-C346-A582-2242BB75B3CF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43E-C346-A582-2242BB75B3CF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43E-C346-A582-2242BB75B3CF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A43E-C346-A582-2242BB75B3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Final!$D$445:$D$451</c:f>
              <c:strCache>
                <c:ptCount val="7"/>
                <c:pt idx="0">
                  <c:v>&gt; 2.000 ευρώ</c:v>
                </c:pt>
                <c:pt idx="1">
                  <c:v>1.501 – 2.000 ευρώ</c:v>
                </c:pt>
                <c:pt idx="2">
                  <c:v>1.001 – 1.500 ευρώ</c:v>
                </c:pt>
                <c:pt idx="3">
                  <c:v>451 – 1.000 ευρώ</c:v>
                </c:pt>
                <c:pt idx="4">
                  <c:v>&lt; 450 ευρώ</c:v>
                </c:pt>
                <c:pt idx="5">
                  <c:v>Καθόλου εισοδήματα</c:v>
                </c:pt>
                <c:pt idx="6">
                  <c:v>ΔΓ/ΔΑ</c:v>
                </c:pt>
              </c:strCache>
            </c:strRef>
          </c:cat>
          <c:val>
            <c:numRef>
              <c:f>Final!$E$445:$E$451</c:f>
              <c:numCache>
                <c:formatCode>0.0%</c:formatCode>
                <c:ptCount val="7"/>
                <c:pt idx="0">
                  <c:v>0.18691588785046731</c:v>
                </c:pt>
                <c:pt idx="1">
                  <c:v>0.17757009345794389</c:v>
                </c:pt>
                <c:pt idx="2">
                  <c:v>0.2448598130841122</c:v>
                </c:pt>
                <c:pt idx="3">
                  <c:v>0.24859813084112151</c:v>
                </c:pt>
                <c:pt idx="4">
                  <c:v>1.4953271028037391E-2</c:v>
                </c:pt>
                <c:pt idx="5">
                  <c:v>1.682242990654206E-2</c:v>
                </c:pt>
                <c:pt idx="6">
                  <c:v>0.1102803738317757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43E-C346-A582-2242BB75B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1312920"/>
        <c:axId val="381316056"/>
      </c:barChart>
      <c:catAx>
        <c:axId val="3813129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1316056"/>
        <c:crosses val="autoZero"/>
        <c:auto val="1"/>
        <c:lblAlgn val="ctr"/>
        <c:lblOffset val="100"/>
        <c:noMultiLvlLbl val="0"/>
      </c:catAx>
      <c:valAx>
        <c:axId val="38131605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13129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599999999999999"/>
          <c:y val="0.05"/>
          <c:w val="0.77400000000000002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DB2B-CE42-AD1E-3F84C8B8DF21}"/>
              </c:ext>
            </c:extLst>
          </c:dPt>
          <c:dPt>
            <c:idx val="1"/>
            <c:invertIfNegative val="0"/>
            <c:bubble3D val="0"/>
            <c:spPr>
              <a:solidFill>
                <a:srgbClr val="21618C"/>
              </a:solidFill>
            </c:spPr>
            <c:extLst>
              <c:ext xmlns:c16="http://schemas.microsoft.com/office/drawing/2014/chart" uri="{C3380CC4-5D6E-409C-BE32-E72D297353CC}">
                <c16:uniqueId val="{00000003-DB2B-CE42-AD1E-3F84C8B8DF21}"/>
              </c:ext>
            </c:extLst>
          </c:dPt>
          <c:dPt>
            <c:idx val="2"/>
            <c:invertIfNegative val="0"/>
            <c:bubble3D val="0"/>
            <c:spPr>
              <a:solidFill>
                <a:srgbClr val="2980B9"/>
              </a:solidFill>
            </c:spPr>
            <c:extLst>
              <c:ext xmlns:c16="http://schemas.microsoft.com/office/drawing/2014/chart" uri="{C3380CC4-5D6E-409C-BE32-E72D297353CC}">
                <c16:uniqueId val="{00000005-DB2B-CE42-AD1E-3F84C8B8DF21}"/>
              </c:ext>
            </c:extLst>
          </c:dPt>
          <c:dPt>
            <c:idx val="3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7-DB2B-CE42-AD1E-3F84C8B8DF21}"/>
              </c:ext>
            </c:extLst>
          </c:dPt>
          <c:dPt>
            <c:idx val="4"/>
            <c:invertIfNegative val="0"/>
            <c:bubble3D val="0"/>
            <c:spPr>
              <a:solidFill>
                <a:srgbClr val="B03A2E"/>
              </a:solidFill>
            </c:spPr>
            <c:extLst>
              <c:ext xmlns:c16="http://schemas.microsoft.com/office/drawing/2014/chart" uri="{C3380CC4-5D6E-409C-BE32-E72D297353CC}">
                <c16:uniqueId val="{00000009-DB2B-CE42-AD1E-3F84C8B8DF21}"/>
              </c:ext>
            </c:extLst>
          </c:dPt>
          <c:dPt>
            <c:idx val="5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B-DB2B-CE42-AD1E-3F84C8B8DF21}"/>
              </c:ext>
            </c:extLst>
          </c:dPt>
          <c:dPt>
            <c:idx val="6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D-DB2B-CE42-AD1E-3F84C8B8DF21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B2B-CE42-AD1E-3F84C8B8DF21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618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B2B-CE42-AD1E-3F84C8B8DF21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B2B-CE42-AD1E-3F84C8B8DF21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B2B-CE42-AD1E-3F84C8B8DF21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B03A2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B2B-CE42-AD1E-3F84C8B8DF21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B2B-CE42-AD1E-3F84C8B8DF21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B2B-CE42-AD1E-3F84C8B8DF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Final!$D$457:$D$462</c:f>
              <c:strCache>
                <c:ptCount val="6"/>
                <c:pt idx="0">
                  <c:v>Έγγαμος/η</c:v>
                </c:pt>
                <c:pt idx="1">
                  <c:v>Άγαμος/η</c:v>
                </c:pt>
                <c:pt idx="2">
                  <c:v>Χήρος/α</c:v>
                </c:pt>
                <c:pt idx="3">
                  <c:v>Διαζευγμένος/η</c:v>
                </c:pt>
                <c:pt idx="4">
                  <c:v>Σε διάσταση</c:v>
                </c:pt>
                <c:pt idx="5">
                  <c:v>ΔΓ/ΔΑ</c:v>
                </c:pt>
              </c:strCache>
            </c:strRef>
          </c:cat>
          <c:val>
            <c:numRef>
              <c:f>Final!$E$457:$E$462</c:f>
              <c:numCache>
                <c:formatCode>0.0%</c:formatCode>
                <c:ptCount val="6"/>
                <c:pt idx="0">
                  <c:v>0.57598499061913699</c:v>
                </c:pt>
                <c:pt idx="1">
                  <c:v>0.26829268292682928</c:v>
                </c:pt>
                <c:pt idx="2">
                  <c:v>8.4427767354596617E-2</c:v>
                </c:pt>
                <c:pt idx="3">
                  <c:v>5.6285178236397747E-2</c:v>
                </c:pt>
                <c:pt idx="4">
                  <c:v>9.3808630393996256E-3</c:v>
                </c:pt>
                <c:pt idx="5">
                  <c:v>5.6285178236397749E-3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B2B-CE42-AD1E-3F84C8B8DF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44477168"/>
        <c:axId val="375062880"/>
      </c:barChart>
      <c:catAx>
        <c:axId val="3444771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75062880"/>
        <c:crosses val="autoZero"/>
        <c:auto val="1"/>
        <c:lblAlgn val="ctr"/>
        <c:lblOffset val="100"/>
        <c:noMultiLvlLbl val="0"/>
      </c:catAx>
      <c:valAx>
        <c:axId val="37506288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444771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501956716488282"/>
          <c:y val="0.05"/>
          <c:w val="0.52498049433484972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DDB1-EE4A-93F4-4A6DFDB55F3B}"/>
              </c:ext>
            </c:extLst>
          </c:dPt>
          <c:dPt>
            <c:idx val="1"/>
            <c:invertIfNegative val="0"/>
            <c:bubble3D val="0"/>
            <c:spPr>
              <a:solidFill>
                <a:srgbClr val="21618C"/>
              </a:solidFill>
            </c:spPr>
            <c:extLst>
              <c:ext xmlns:c16="http://schemas.microsoft.com/office/drawing/2014/chart" uri="{C3380CC4-5D6E-409C-BE32-E72D297353CC}">
                <c16:uniqueId val="{00000003-DDB1-EE4A-93F4-4A6DFDB55F3B}"/>
              </c:ext>
            </c:extLst>
          </c:dPt>
          <c:dPt>
            <c:idx val="2"/>
            <c:invertIfNegative val="0"/>
            <c:bubble3D val="0"/>
            <c:spPr>
              <a:solidFill>
                <a:srgbClr val="2980B9"/>
              </a:solidFill>
            </c:spPr>
            <c:extLst>
              <c:ext xmlns:c16="http://schemas.microsoft.com/office/drawing/2014/chart" uri="{C3380CC4-5D6E-409C-BE32-E72D297353CC}">
                <c16:uniqueId val="{00000005-DDB1-EE4A-93F4-4A6DFDB55F3B}"/>
              </c:ext>
            </c:extLst>
          </c:dPt>
          <c:dPt>
            <c:idx val="3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7-DDB1-EE4A-93F4-4A6DFDB55F3B}"/>
              </c:ext>
            </c:extLst>
          </c:dPt>
          <c:dPt>
            <c:idx val="4"/>
            <c:invertIfNegative val="0"/>
            <c:bubble3D val="0"/>
            <c:spPr>
              <a:solidFill>
                <a:srgbClr val="B03A2E"/>
              </a:solidFill>
            </c:spPr>
            <c:extLst>
              <c:ext xmlns:c16="http://schemas.microsoft.com/office/drawing/2014/chart" uri="{C3380CC4-5D6E-409C-BE32-E72D297353CC}">
                <c16:uniqueId val="{00000009-DDB1-EE4A-93F4-4A6DFDB55F3B}"/>
              </c:ext>
            </c:extLst>
          </c:dPt>
          <c:dPt>
            <c:idx val="5"/>
            <c:invertIfNegative val="0"/>
            <c:bubble3D val="0"/>
            <c:spPr>
              <a:solidFill>
                <a:srgbClr val="CD6155"/>
              </a:solidFill>
            </c:spPr>
            <c:extLst>
              <c:ext xmlns:c16="http://schemas.microsoft.com/office/drawing/2014/chart" uri="{C3380CC4-5D6E-409C-BE32-E72D297353CC}">
                <c16:uniqueId val="{0000000B-DDB1-EE4A-93F4-4A6DFDB55F3B}"/>
              </c:ext>
            </c:extLst>
          </c:dPt>
          <c:dPt>
            <c:idx val="6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D-DDB1-EE4A-93F4-4A6DFDB55F3B}"/>
              </c:ext>
            </c:extLst>
          </c:dPt>
          <c:dPt>
            <c:idx val="7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F-DDB1-EE4A-93F4-4A6DFDB55F3B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DB1-EE4A-93F4-4A6DFDB55F3B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618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DB1-EE4A-93F4-4A6DFDB55F3B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DB1-EE4A-93F4-4A6DFDB55F3B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DB1-EE4A-93F4-4A6DFDB55F3B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B03A2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DB1-EE4A-93F4-4A6DFDB55F3B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CD6155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DB1-EE4A-93F4-4A6DFDB55F3B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DB1-EE4A-93F4-4A6DFDB55F3B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DDB1-EE4A-93F4-4A6DFDB55F3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Final!$D$57:$D$63</c:f>
              <c:strCache>
                <c:ptCount val="7"/>
                <c:pt idx="0">
                  <c:v>Πολύ καλό/καλό επίπεδο ιατρικού προσωπικού</c:v>
                </c:pt>
                <c:pt idx="1">
                  <c:v>Πολύ καλό/καλό επίπεδο νοσηλευτικού προσωπικού</c:v>
                </c:pt>
                <c:pt idx="2">
                  <c:v>Πολύ καλή/καλή οργάνωση</c:v>
                </c:pt>
                <c:pt idx="3">
                  <c:v>Πολύ καλός/καλός εξοπλισμός</c:v>
                </c:pt>
                <c:pt idx="4">
                  <c:v>Πολύ καλή/καλή αναλογία προσωπικού/ασθενών</c:v>
                </c:pt>
                <c:pt idx="5">
                  <c:v>Πολύ καλές/καλές κτιριακές εγκαταστάσεις</c:v>
                </c:pt>
                <c:pt idx="6">
                  <c:v>ΔΓ/ΔΑ</c:v>
                </c:pt>
              </c:strCache>
            </c:strRef>
          </c:cat>
          <c:val>
            <c:numRef>
              <c:f>Final!$E$57:$E$63</c:f>
              <c:numCache>
                <c:formatCode>0.0%</c:formatCode>
                <c:ptCount val="7"/>
                <c:pt idx="0">
                  <c:v>0.83</c:v>
                </c:pt>
                <c:pt idx="1">
                  <c:v>0.48</c:v>
                </c:pt>
                <c:pt idx="2">
                  <c:v>0.39</c:v>
                </c:pt>
                <c:pt idx="3">
                  <c:v>0.21</c:v>
                </c:pt>
                <c:pt idx="4">
                  <c:v>0.15</c:v>
                </c:pt>
                <c:pt idx="5">
                  <c:v>0.11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DB1-EE4A-93F4-4A6DFDB55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7393352"/>
        <c:axId val="157399232"/>
      </c:barChart>
      <c:catAx>
        <c:axId val="1573933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157399232"/>
        <c:crosses val="autoZero"/>
        <c:auto val="1"/>
        <c:lblAlgn val="ctr"/>
        <c:lblOffset val="100"/>
        <c:noMultiLvlLbl val="0"/>
      </c:catAx>
      <c:valAx>
        <c:axId val="15739923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573933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747488248426121"/>
          <c:y val="0.05"/>
          <c:w val="0.56252509701582798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8D47-DE4A-9B9D-6EC1A573EC18}"/>
              </c:ext>
            </c:extLst>
          </c:dPt>
          <c:dPt>
            <c:idx val="1"/>
            <c:invertIfNegative val="0"/>
            <c:bubble3D val="0"/>
            <c:spPr>
              <a:solidFill>
                <a:srgbClr val="21618C"/>
              </a:solidFill>
            </c:spPr>
            <c:extLst>
              <c:ext xmlns:c16="http://schemas.microsoft.com/office/drawing/2014/chart" uri="{C3380CC4-5D6E-409C-BE32-E72D297353CC}">
                <c16:uniqueId val="{00000003-8D47-DE4A-9B9D-6EC1A573EC18}"/>
              </c:ext>
            </c:extLst>
          </c:dPt>
          <c:dPt>
            <c:idx val="2"/>
            <c:invertIfNegative val="0"/>
            <c:bubble3D val="0"/>
            <c:spPr>
              <a:solidFill>
                <a:srgbClr val="2980B9"/>
              </a:solidFill>
            </c:spPr>
            <c:extLst>
              <c:ext xmlns:c16="http://schemas.microsoft.com/office/drawing/2014/chart" uri="{C3380CC4-5D6E-409C-BE32-E72D297353CC}">
                <c16:uniqueId val="{00000005-8D47-DE4A-9B9D-6EC1A573EC18}"/>
              </c:ext>
            </c:extLst>
          </c:dPt>
          <c:dPt>
            <c:idx val="3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7-8D47-DE4A-9B9D-6EC1A573EC18}"/>
              </c:ext>
            </c:extLst>
          </c:dPt>
          <c:dPt>
            <c:idx val="4"/>
            <c:invertIfNegative val="0"/>
            <c:bubble3D val="0"/>
            <c:spPr>
              <a:solidFill>
                <a:srgbClr val="B03A2E"/>
              </a:solidFill>
            </c:spPr>
            <c:extLst>
              <c:ext xmlns:c16="http://schemas.microsoft.com/office/drawing/2014/chart" uri="{C3380CC4-5D6E-409C-BE32-E72D297353CC}">
                <c16:uniqueId val="{00000009-8D47-DE4A-9B9D-6EC1A573EC18}"/>
              </c:ext>
            </c:extLst>
          </c:dPt>
          <c:dPt>
            <c:idx val="5"/>
            <c:invertIfNegative val="0"/>
            <c:bubble3D val="0"/>
            <c:spPr>
              <a:solidFill>
                <a:srgbClr val="CD6155"/>
              </a:solidFill>
            </c:spPr>
            <c:extLst>
              <c:ext xmlns:c16="http://schemas.microsoft.com/office/drawing/2014/chart" uri="{C3380CC4-5D6E-409C-BE32-E72D297353CC}">
                <c16:uniqueId val="{0000000B-8D47-DE4A-9B9D-6EC1A573EC18}"/>
              </c:ext>
            </c:extLst>
          </c:dPt>
          <c:dPt>
            <c:idx val="6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D-8D47-DE4A-9B9D-6EC1A573EC18}"/>
              </c:ext>
            </c:extLst>
          </c:dPt>
          <c:dPt>
            <c:idx val="7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F-8D47-DE4A-9B9D-6EC1A573EC1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D47-DE4A-9B9D-6EC1A573EC18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618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D47-DE4A-9B9D-6EC1A573EC18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D47-DE4A-9B9D-6EC1A573EC18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D47-DE4A-9B9D-6EC1A573EC18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B03A2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D47-DE4A-9B9D-6EC1A573EC18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CD6155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D47-DE4A-9B9D-6EC1A573EC18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8D47-DE4A-9B9D-6EC1A573EC18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8D47-DE4A-9B9D-6EC1A573EC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Final!$D$69:$D$75</c:f>
              <c:strCache>
                <c:ptCount val="7"/>
                <c:pt idx="0">
                  <c:v>Όχι καλή οργάνωση</c:v>
                </c:pt>
                <c:pt idx="1">
                  <c:v>Όχι καλή αναλογία προσωπικού/ασθενών</c:v>
                </c:pt>
                <c:pt idx="2">
                  <c:v>Όχι καλές κτιριακές εγκαταστάσεις</c:v>
                </c:pt>
                <c:pt idx="3">
                  <c:v>Όχι καλός εξοπλισμός</c:v>
                </c:pt>
                <c:pt idx="4">
                  <c:v>Όχι καλό επίπεδο ιατρικού προσωπικού</c:v>
                </c:pt>
                <c:pt idx="5">
                  <c:v>Όχι καλό επίπεδο νοσηλευτικού προσωπικού</c:v>
                </c:pt>
                <c:pt idx="6">
                  <c:v>ΔΓ/ΔΑ</c:v>
                </c:pt>
              </c:strCache>
            </c:strRef>
          </c:cat>
          <c:val>
            <c:numRef>
              <c:f>Final!$E$69:$E$75</c:f>
              <c:numCache>
                <c:formatCode>0.0%</c:formatCode>
                <c:ptCount val="7"/>
                <c:pt idx="0">
                  <c:v>0.7353846153846153</c:v>
                </c:pt>
                <c:pt idx="1">
                  <c:v>0.68307692307692303</c:v>
                </c:pt>
                <c:pt idx="2">
                  <c:v>0.53538461538461535</c:v>
                </c:pt>
                <c:pt idx="3">
                  <c:v>0.51076923076923075</c:v>
                </c:pt>
                <c:pt idx="4">
                  <c:v>0.21230769230769231</c:v>
                </c:pt>
                <c:pt idx="5">
                  <c:v>0.16307692307692309</c:v>
                </c:pt>
                <c:pt idx="6">
                  <c:v>9.2307692307692316E-3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D47-DE4A-9B9D-6EC1A573E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0157088"/>
        <c:axId val="160154736"/>
      </c:barChart>
      <c:catAx>
        <c:axId val="16015708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160154736"/>
        <c:crosses val="autoZero"/>
        <c:auto val="1"/>
        <c:lblAlgn val="ctr"/>
        <c:lblOffset val="100"/>
        <c:noMultiLvlLbl val="0"/>
      </c:catAx>
      <c:valAx>
        <c:axId val="16015473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601570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242700494252851"/>
          <c:y val="0.05"/>
          <c:w val="0.63757305655720398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5BD4-8B4B-A6A3-2B47184C07B8}"/>
              </c:ext>
            </c:extLst>
          </c:dPt>
          <c:dPt>
            <c:idx val="1"/>
            <c:invertIfNegative val="0"/>
            <c:bubble3D val="0"/>
            <c:spPr>
              <a:solidFill>
                <a:srgbClr val="21618C"/>
              </a:solidFill>
            </c:spPr>
            <c:extLst>
              <c:ext xmlns:c16="http://schemas.microsoft.com/office/drawing/2014/chart" uri="{C3380CC4-5D6E-409C-BE32-E72D297353CC}">
                <c16:uniqueId val="{00000003-5BD4-8B4B-A6A3-2B47184C07B8}"/>
              </c:ext>
            </c:extLst>
          </c:dPt>
          <c:dPt>
            <c:idx val="2"/>
            <c:invertIfNegative val="0"/>
            <c:bubble3D val="0"/>
            <c:spPr>
              <a:solidFill>
                <a:srgbClr val="2980B9"/>
              </a:solidFill>
            </c:spPr>
            <c:extLst>
              <c:ext xmlns:c16="http://schemas.microsoft.com/office/drawing/2014/chart" uri="{C3380CC4-5D6E-409C-BE32-E72D297353CC}">
                <c16:uniqueId val="{00000005-5BD4-8B4B-A6A3-2B47184C07B8}"/>
              </c:ext>
            </c:extLst>
          </c:dPt>
          <c:dPt>
            <c:idx val="3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7-5BD4-8B4B-A6A3-2B47184C07B8}"/>
              </c:ext>
            </c:extLst>
          </c:dPt>
          <c:dPt>
            <c:idx val="4"/>
            <c:invertIfNegative val="0"/>
            <c:bubble3D val="0"/>
            <c:spPr>
              <a:solidFill>
                <a:srgbClr val="B03A2E"/>
              </a:solidFill>
            </c:spPr>
            <c:extLst>
              <c:ext xmlns:c16="http://schemas.microsoft.com/office/drawing/2014/chart" uri="{C3380CC4-5D6E-409C-BE32-E72D297353CC}">
                <c16:uniqueId val="{00000009-5BD4-8B4B-A6A3-2B47184C07B8}"/>
              </c:ext>
            </c:extLst>
          </c:dPt>
          <c:dPt>
            <c:idx val="5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B-5BD4-8B4B-A6A3-2B47184C07B8}"/>
              </c:ext>
            </c:extLst>
          </c:dPt>
          <c:dPt>
            <c:idx val="6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D-5BD4-8B4B-A6A3-2B47184C07B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BD4-8B4B-A6A3-2B47184C07B8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618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BD4-8B4B-A6A3-2B47184C07B8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BD4-8B4B-A6A3-2B47184C07B8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BD4-8B4B-A6A3-2B47184C07B8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B03A2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BD4-8B4B-A6A3-2B47184C07B8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BD4-8B4B-A6A3-2B47184C07B8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5BD4-8B4B-A6A3-2B47184C07B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Final!$D$129:$D$134</c:f>
              <c:strCache>
                <c:ptCount val="6"/>
                <c:pt idx="0">
                  <c:v>Νοσοκομεία</c:v>
                </c:pt>
                <c:pt idx="1">
                  <c:v>Ιδιωτικά ιατρεία</c:v>
                </c:pt>
                <c:pt idx="2">
                  <c:v>Ιδιωτικά πολυιατρεία/κλινικές</c:v>
                </c:pt>
                <c:pt idx="3">
                  <c:v>Συμβεβλημένους Ιατρούς με ΕΟΠΥΥ</c:v>
                </c:pt>
                <c:pt idx="4">
                  <c:v>Κέντρα υγείας – Ιατρεία ΠΕΔΥ</c:v>
                </c:pt>
                <c:pt idx="5">
                  <c:v>ΔΓ/ΔΑ</c:v>
                </c:pt>
              </c:strCache>
            </c:strRef>
          </c:cat>
          <c:val>
            <c:numRef>
              <c:f>Final!$E$129:$E$134</c:f>
              <c:numCache>
                <c:formatCode>0.0%</c:formatCode>
                <c:ptCount val="6"/>
                <c:pt idx="0">
                  <c:v>0.64789868667917405</c:v>
                </c:pt>
                <c:pt idx="1">
                  <c:v>0.62412757973733601</c:v>
                </c:pt>
                <c:pt idx="2">
                  <c:v>0.14883677298311401</c:v>
                </c:pt>
                <c:pt idx="3">
                  <c:v>0.13195121951219499</c:v>
                </c:pt>
                <c:pt idx="4">
                  <c:v>0.12819887429643501</c:v>
                </c:pt>
                <c:pt idx="5">
                  <c:v>7.8836772983114006E-2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BD4-8B4B-A6A3-2B47184C0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40503584"/>
        <c:axId val="337212104"/>
      </c:barChart>
      <c:catAx>
        <c:axId val="3405035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37212104"/>
        <c:crosses val="autoZero"/>
        <c:auto val="1"/>
        <c:lblAlgn val="ctr"/>
        <c:lblOffset val="100"/>
        <c:noMultiLvlLbl val="0"/>
      </c:catAx>
      <c:valAx>
        <c:axId val="33721210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405035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752933024741343"/>
          <c:y val="0.05"/>
          <c:w val="0.56247073125231917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33C9-9946-B8B2-6CDF7A768017}"/>
              </c:ext>
            </c:extLst>
          </c:dPt>
          <c:dPt>
            <c:idx val="1"/>
            <c:invertIfNegative val="0"/>
            <c:bubble3D val="0"/>
            <c:spPr>
              <a:solidFill>
                <a:srgbClr val="21618C"/>
              </a:solidFill>
            </c:spPr>
            <c:extLst>
              <c:ext xmlns:c16="http://schemas.microsoft.com/office/drawing/2014/chart" uri="{C3380CC4-5D6E-409C-BE32-E72D297353CC}">
                <c16:uniqueId val="{00000003-33C9-9946-B8B2-6CDF7A768017}"/>
              </c:ext>
            </c:extLst>
          </c:dPt>
          <c:dPt>
            <c:idx val="2"/>
            <c:invertIfNegative val="0"/>
            <c:bubble3D val="0"/>
            <c:spPr>
              <a:solidFill>
                <a:srgbClr val="21618C"/>
              </a:solidFill>
            </c:spPr>
            <c:extLst>
              <c:ext xmlns:c16="http://schemas.microsoft.com/office/drawing/2014/chart" uri="{C3380CC4-5D6E-409C-BE32-E72D297353CC}">
                <c16:uniqueId val="{00000005-33C9-9946-B8B2-6CDF7A768017}"/>
              </c:ext>
            </c:extLst>
          </c:dPt>
          <c:dPt>
            <c:idx val="3"/>
            <c:invertIfNegative val="0"/>
            <c:bubble3D val="0"/>
            <c:spPr>
              <a:solidFill>
                <a:srgbClr val="2980B9"/>
              </a:solidFill>
            </c:spPr>
            <c:extLst>
              <c:ext xmlns:c16="http://schemas.microsoft.com/office/drawing/2014/chart" uri="{C3380CC4-5D6E-409C-BE32-E72D297353CC}">
                <c16:uniqueId val="{00000007-33C9-9946-B8B2-6CDF7A768017}"/>
              </c:ext>
            </c:extLst>
          </c:dPt>
          <c:dPt>
            <c:idx val="4"/>
            <c:invertIfNegative val="0"/>
            <c:bubble3D val="0"/>
            <c:spPr>
              <a:solidFill>
                <a:srgbClr val="03524C"/>
              </a:solidFill>
            </c:spPr>
            <c:extLst>
              <c:ext xmlns:c16="http://schemas.microsoft.com/office/drawing/2014/chart" uri="{C3380CC4-5D6E-409C-BE32-E72D297353CC}">
                <c16:uniqueId val="{00000009-33C9-9946-B8B2-6CDF7A768017}"/>
              </c:ext>
            </c:extLst>
          </c:dPt>
          <c:dPt>
            <c:idx val="5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B-33C9-9946-B8B2-6CDF7A768017}"/>
              </c:ext>
            </c:extLst>
          </c:dPt>
          <c:dPt>
            <c:idx val="6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D-33C9-9946-B8B2-6CDF7A768017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3C9-9946-B8B2-6CDF7A768017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618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3C9-9946-B8B2-6CDF7A768017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618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3C9-9946-B8B2-6CDF7A768017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3C9-9946-B8B2-6CDF7A768017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3524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3C9-9946-B8B2-6CDF7A768017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33C9-9946-B8B2-6CDF7A768017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33C9-9946-B8B2-6CDF7A76801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Final!$D$153:$D$158</c:f>
              <c:strCache>
                <c:ptCount val="6"/>
                <c:pt idx="0">
                  <c:v>Ικανοποιημένος/η και από τα δύο</c:v>
                </c:pt>
                <c:pt idx="1">
                  <c:v>Ικανοποιημένος/η από ιδιώτη (1 επιλογή)</c:v>
                </c:pt>
                <c:pt idx="2">
                  <c:v>Ικανοποιημένος/η από ιδιώτη, όχι από κλινική</c:v>
                </c:pt>
                <c:pt idx="3">
                  <c:v>Ικανοποιημένος/η από κλινική (1 επιλογή)</c:v>
                </c:pt>
                <c:pt idx="4">
                  <c:v>Ούτε ικανοποιημένος/η, 
ούτε δυσαρεστημένος/η 
(αυθ.)</c:v>
                </c:pt>
                <c:pt idx="5">
                  <c:v>Δυσαρεστημένος/η και από τα δύο</c:v>
                </c:pt>
              </c:strCache>
            </c:strRef>
          </c:cat>
          <c:val>
            <c:numRef>
              <c:f>Final!$E$153:$E$158</c:f>
              <c:numCache>
                <c:formatCode>0.0%</c:formatCode>
                <c:ptCount val="6"/>
                <c:pt idx="0">
                  <c:v>0.22944162436548199</c:v>
                </c:pt>
                <c:pt idx="1">
                  <c:v>0.68172588832487302</c:v>
                </c:pt>
                <c:pt idx="2">
                  <c:v>7.6142131979695443E-3</c:v>
                </c:pt>
                <c:pt idx="3">
                  <c:v>5.3299492385786809E-2</c:v>
                </c:pt>
                <c:pt idx="4">
                  <c:v>2.538071065989848E-2</c:v>
                </c:pt>
                <c:pt idx="5">
                  <c:v>2.538071065989848E-3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3C9-9946-B8B2-6CDF7A7680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4414680"/>
        <c:axId val="384406840"/>
      </c:barChart>
      <c:catAx>
        <c:axId val="38441468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4406840"/>
        <c:crosses val="autoZero"/>
        <c:auto val="1"/>
        <c:lblAlgn val="ctr"/>
        <c:lblOffset val="100"/>
        <c:noMultiLvlLbl val="0"/>
      </c:catAx>
      <c:valAx>
        <c:axId val="38440684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44146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999999999999997"/>
          <c:y val="0.05"/>
          <c:w val="0.73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4D20-3248-B062-73FDABAD1056}"/>
              </c:ext>
            </c:extLst>
          </c:dPt>
          <c:dPt>
            <c:idx val="1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3-4D20-3248-B062-73FDABAD1056}"/>
              </c:ext>
            </c:extLst>
          </c:dPt>
          <c:dPt>
            <c:idx val="2"/>
            <c:invertIfNegative val="0"/>
            <c:bubble3D val="0"/>
            <c:spPr>
              <a:solidFill>
                <a:srgbClr val="03524C"/>
              </a:solidFill>
            </c:spPr>
            <c:extLst>
              <c:ext xmlns:c16="http://schemas.microsoft.com/office/drawing/2014/chart" uri="{C3380CC4-5D6E-409C-BE32-E72D297353CC}">
                <c16:uniqueId val="{00000005-4D20-3248-B062-73FDABAD1056}"/>
              </c:ext>
            </c:extLst>
          </c:dPt>
          <c:dPt>
            <c:idx val="3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7-4D20-3248-B062-73FDABAD1056}"/>
              </c:ext>
            </c:extLst>
          </c:dPt>
          <c:dPt>
            <c:idx val="4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9-4D20-3248-B062-73FDABAD1056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D20-3248-B062-73FDABAD1056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D20-3248-B062-73FDABAD1056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3524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D20-3248-B062-73FDABAD1056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D20-3248-B062-73FDABAD1056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D20-3248-B062-73FDABAD10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Final!$D$165:$D$168</c:f>
              <c:strCache>
                <c:ptCount val="4"/>
                <c:pt idx="0">
                  <c:v>ΘΕΤΙΚΑ</c:v>
                </c:pt>
                <c:pt idx="1">
                  <c:v>ΑΡΝΗΤΙΚΑ</c:v>
                </c:pt>
                <c:pt idx="2">
                  <c:v>ΟΥΤΕ – ΟΥΤΕ (αυθ.)</c:v>
                </c:pt>
                <c:pt idx="3">
                  <c:v>ΔΓ/ΔΑ</c:v>
                </c:pt>
              </c:strCache>
            </c:strRef>
          </c:cat>
          <c:val>
            <c:numRef>
              <c:f>Final!$E$165:$E$168</c:f>
              <c:numCache>
                <c:formatCode>0.0%</c:formatCode>
                <c:ptCount val="4"/>
                <c:pt idx="0">
                  <c:v>0.27255639097744361</c:v>
                </c:pt>
                <c:pt idx="1">
                  <c:v>0.43421052631578949</c:v>
                </c:pt>
                <c:pt idx="2">
                  <c:v>0.15789473684210531</c:v>
                </c:pt>
                <c:pt idx="3">
                  <c:v>0.13533834586466159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D20-3248-B062-73FDABAD10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4411544"/>
        <c:axId val="384408016"/>
      </c:barChart>
      <c:catAx>
        <c:axId val="3844115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4408016"/>
        <c:crosses val="autoZero"/>
        <c:auto val="1"/>
        <c:lblAlgn val="ctr"/>
        <c:lblOffset val="100"/>
        <c:noMultiLvlLbl val="0"/>
      </c:catAx>
      <c:valAx>
        <c:axId val="38440801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44115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"/>
          <c:y val="0.125"/>
          <c:w val="0.75"/>
          <c:h val="0.7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21618C"/>
              </a:solidFill>
            </c:spPr>
            <c:extLst>
              <c:ext xmlns:c16="http://schemas.microsoft.com/office/drawing/2014/chart" uri="{C3380CC4-5D6E-409C-BE32-E72D297353CC}">
                <c16:uniqueId val="{00000001-A6CB-3F4E-9A8E-99BD0FDB9ACA}"/>
              </c:ext>
            </c:extLst>
          </c:dPt>
          <c:dPt>
            <c:idx val="1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3-A6CB-3F4E-9A8E-99BD0FDB9ACA}"/>
              </c:ext>
            </c:extLst>
          </c:dPt>
          <c:dPt>
            <c:idx val="2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5-A6CB-3F4E-9A8E-99BD0FDB9ACA}"/>
              </c:ext>
            </c:extLst>
          </c:dPt>
          <c:dPt>
            <c:idx val="3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7-A6CB-3F4E-9A8E-99BD0FDB9ACA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 i="1" baseline="0">
                      <a:solidFill>
                        <a:srgbClr val="FFFFFF"/>
                      </a:solidFill>
                      <a:latin typeface="Century Gothic"/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CB-3F4E-9A8E-99BD0FDB9ACA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b="1" i="1" baseline="0">
                      <a:solidFill>
                        <a:srgbClr val="FFFFFF"/>
                      </a:solidFill>
                      <a:latin typeface="Century Gothic"/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CB-3F4E-9A8E-99BD0FDB9ACA}"/>
                </c:ext>
              </c:extLst>
            </c:dLbl>
            <c:dLbl>
              <c:idx val="2"/>
              <c:layout>
                <c:manualLayout>
                  <c:x val="4.0008445963260059E-3"/>
                  <c:y val="9.0445115593427369E-3"/>
                </c:manualLayout>
              </c:layout>
              <c:spPr>
                <a:solidFill>
                  <a:srgbClr val="212F3C"/>
                </a:solidFill>
              </c:spPr>
              <c:txPr>
                <a:bodyPr/>
                <a:lstStyle/>
                <a:p>
                  <a:pPr>
                    <a:defRPr sz="1400" b="1" i="1" baseline="0">
                      <a:solidFill>
                        <a:srgbClr val="FFFFFF"/>
                      </a:solidFill>
                      <a:latin typeface="Century Gothic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CB-3F4E-9A8E-99BD0FDB9ACA}"/>
                </c:ext>
              </c:extLst>
            </c:dLbl>
            <c:dLbl>
              <c:idx val="3"/>
              <c:spPr>
                <a:solidFill>
                  <a:srgbClr val="212F3C"/>
                </a:solidFill>
              </c:spPr>
              <c:txPr>
                <a:bodyPr/>
                <a:lstStyle/>
                <a:p>
                  <a:pPr>
                    <a:defRPr sz="1400" b="1" i="1" baseline="0">
                      <a:solidFill>
                        <a:srgbClr val="FFFFFF"/>
                      </a:solidFill>
                      <a:latin typeface="Century Gothic"/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6CB-3F4E-9A8E-99BD0FDB9ACA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Final!$D$177:$D$179</c:f>
              <c:strCache>
                <c:ptCount val="3"/>
                <c:pt idx="0">
                  <c:v>ΝΑΙ</c:v>
                </c:pt>
                <c:pt idx="1">
                  <c:v>ΟΧΙ</c:v>
                </c:pt>
                <c:pt idx="2">
                  <c:v>ΔΓ/ΔΑ</c:v>
                </c:pt>
              </c:strCache>
            </c:strRef>
          </c:cat>
          <c:val>
            <c:numRef>
              <c:f>Final!$E$177:$E$179</c:f>
              <c:numCache>
                <c:formatCode>0.0%</c:formatCode>
                <c:ptCount val="3"/>
                <c:pt idx="0">
                  <c:v>0.11132075471698109</c:v>
                </c:pt>
                <c:pt idx="1">
                  <c:v>0.85849056603773588</c:v>
                </c:pt>
                <c:pt idx="2">
                  <c:v>3.0188679245283019E-2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CB-3F4E-9A8E-99BD0FDB9A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176465282376026"/>
          <c:y val="0.05"/>
          <c:w val="0.69823532667632893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5D5C-554E-B8D1-493755C093D9}"/>
              </c:ext>
            </c:extLst>
          </c:dPt>
          <c:dPt>
            <c:idx val="1"/>
            <c:invertIfNegative val="0"/>
            <c:bubble3D val="0"/>
            <c:spPr>
              <a:solidFill>
                <a:srgbClr val="2980B9"/>
              </a:solidFill>
            </c:spPr>
            <c:extLst>
              <c:ext xmlns:c16="http://schemas.microsoft.com/office/drawing/2014/chart" uri="{C3380CC4-5D6E-409C-BE32-E72D297353CC}">
                <c16:uniqueId val="{00000003-5D5C-554E-B8D1-493755C093D9}"/>
              </c:ext>
            </c:extLst>
          </c:dPt>
          <c:dPt>
            <c:idx val="2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5-5D5C-554E-B8D1-493755C093D9}"/>
              </c:ext>
            </c:extLst>
          </c:dPt>
          <c:dPt>
            <c:idx val="3"/>
            <c:invertIfNegative val="0"/>
            <c:bubble3D val="0"/>
            <c:spPr>
              <a:solidFill>
                <a:srgbClr val="CD6155"/>
              </a:solidFill>
            </c:spPr>
            <c:extLst>
              <c:ext xmlns:c16="http://schemas.microsoft.com/office/drawing/2014/chart" uri="{C3380CC4-5D6E-409C-BE32-E72D297353CC}">
                <c16:uniqueId val="{00000007-5D5C-554E-B8D1-493755C093D9}"/>
              </c:ext>
            </c:extLst>
          </c:dPt>
          <c:dPt>
            <c:idx val="4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9-5D5C-554E-B8D1-493755C093D9}"/>
              </c:ext>
            </c:extLst>
          </c:dPt>
          <c:dPt>
            <c:idx val="5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B-5D5C-554E-B8D1-493755C093D9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D5C-554E-B8D1-493755C093D9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D5C-554E-B8D1-493755C093D9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D5C-554E-B8D1-493755C093D9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CD6155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D5C-554E-B8D1-493755C093D9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D5C-554E-B8D1-493755C093D9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D5C-554E-B8D1-493755C093D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Final!$D$189:$D$193</c:f>
              <c:strCache>
                <c:ptCount val="5"/>
                <c:pt idx="0">
                  <c:v>Άριστα / Πολύ Ικανοποιητικά</c:v>
                </c:pt>
                <c:pt idx="1">
                  <c:v>Αρκετά ικανοποιητικά</c:v>
                </c:pt>
                <c:pt idx="2">
                  <c:v>Ελάχιστα / καθόλου</c:v>
                </c:pt>
                <c:pt idx="3">
                  <c:v>Λίγο ικανοποιητικά</c:v>
                </c:pt>
                <c:pt idx="4">
                  <c:v>ΔΓ/ΔΑ</c:v>
                </c:pt>
              </c:strCache>
            </c:strRef>
          </c:cat>
          <c:val>
            <c:numRef>
              <c:f>Final!$E$189:$E$193</c:f>
              <c:numCache>
                <c:formatCode>0.0%</c:formatCode>
                <c:ptCount val="5"/>
                <c:pt idx="0">
                  <c:v>0.20967741935483869</c:v>
                </c:pt>
                <c:pt idx="1">
                  <c:v>0.37096774193548387</c:v>
                </c:pt>
                <c:pt idx="2">
                  <c:v>0.16129032258064521</c:v>
                </c:pt>
                <c:pt idx="3">
                  <c:v>0.24193548387096769</c:v>
                </c:pt>
                <c:pt idx="4">
                  <c:v>1.6129032258064519E-2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D5C-554E-B8D1-493755C093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4417424"/>
        <c:axId val="384413112"/>
      </c:barChart>
      <c:catAx>
        <c:axId val="3844174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4413112"/>
        <c:crosses val="autoZero"/>
        <c:auto val="1"/>
        <c:lblAlgn val="ctr"/>
        <c:lblOffset val="100"/>
        <c:noMultiLvlLbl val="0"/>
      </c:catAx>
      <c:valAx>
        <c:axId val="38441311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44174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0.22963</cdr:x>
      <cdr:y>0.82013</cdr:y>
    </cdr:from>
    <cdr:to>
      <cdr:x>0.3037</cdr:x>
      <cdr:y>0.8872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F10EF6D-D15A-3545-AB48-8C500BE20FD0}"/>
            </a:ext>
          </a:extLst>
        </cdr:cNvPr>
        <cdr:cNvSpPr txBox="1"/>
      </cdr:nvSpPr>
      <cdr:spPr>
        <a:xfrm xmlns:a="http://schemas.openxmlformats.org/drawingml/2006/main">
          <a:off x="2099733" y="4555169"/>
          <a:ext cx="677334" cy="3725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1F456-D0B3-0846-A6DB-743B438F7743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7FDD8-9A88-494E-BFF5-599046B0D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39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C9656-CBF3-EAE0-D054-7D7B932F1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DEEECC-B9A7-6B1B-21E9-3B331B0D56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03DA2D-B99F-8005-5A17-91C43E60E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0ADEA-00FD-DFFD-4C9B-C4D0699081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74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22A99-8F49-73F5-A26A-1DED1A8EC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97E838-5595-26A9-12A1-64CF3FC58D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49B9D9-C133-5CA1-002D-D8312DEAE6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D3840-D676-4640-CBC9-E2FB30D13A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68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14C4B-1250-A7AD-285D-CAA760139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C307CF-F8E3-3435-4783-64F4AC270C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B0CC41-3FC3-0A02-6EBF-B4005E59C0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A5D53-2546-0D50-159B-4FEF3A25F2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4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CD67F-27E0-9B64-BFA6-6E5614120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A41B8A-76B6-0222-49AB-461F412545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CB3D8E-3A25-C4BD-94DF-EB1909221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B6289-387D-3A36-FE43-4D0999C80C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08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32805-71B6-5E4D-5C09-AB16AECF6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F9B6B8-F9B9-7073-3476-5F5678CFA4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4EB690-590E-9379-23AE-B6167B6113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D10F5-795C-0435-F719-516B71C4C6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89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D0517-33B7-D4BD-2B11-A960A8903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659FE8-5A34-50C1-F768-2A2DA57A33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6F314D-8FFA-2DE3-F585-5482623E2D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B1470-511C-60DF-8A5E-77BE2942A3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39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9237F-88CD-AFEC-843A-AE3F9C0EB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4793AE-D101-931A-69BF-B6E1B65758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135F20-4E12-26C2-88D5-EB375A6CA2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3BD86-2EEE-3919-57D5-EBB4E67020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23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8877B-CA93-AE5A-94ED-A56BFBFE9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707D50-46DD-C0C0-7927-B12DB842BF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DB9F90-2D99-B606-C0A6-A9697AF6A7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630C4-53CF-76D6-2B53-61E30DE0EE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37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1FD5E-9444-40BB-033B-54308076B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583B09-8B12-6D26-2C18-EA97C03CC9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4D4B0F-0923-EA31-E2A3-AB7514A867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35D28-398B-B1EA-8716-377AE6BF86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69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BD0D1-CE98-2A46-FC8E-ADC2A54B8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5F4661-4C2E-B82A-D05A-A14366B7F6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226F1F-678E-88AA-3215-98943BAE43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6557C-C44F-A7AD-8E77-9E18D91F33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27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4BB83-39E3-6801-7D94-FF0CAE6C9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08710A-21FD-AB62-6B0D-BB21970DFE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2D67D5-D4CF-80E0-53CE-0D68746D60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05C99-37CF-D81D-AAAC-3BC14FC5C8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988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0B33D-E1F0-F6D5-94D7-2EF512082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B851E4-83D9-B609-737F-AF150AFFB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80249C-5942-DC50-F5C7-710EEB39D1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54439-9C7F-74BA-5FDF-1D96F1A224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309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27514-F887-D9AB-5FE9-D7F5CDF10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0842F0-B696-2D02-02F2-73B1C17E18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3EEB1C-6A9C-5EAE-00CE-C7BC528564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3FB8E-1087-6D41-199B-854165660A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975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EF7BD-BC08-048E-37EA-A2591E7B2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EBA6DD-E0FA-D78F-6ED8-3CB2B8F64F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295CE3-FF98-E4F1-CB18-7952A3992B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98933-D69B-5FD4-0DA3-88A48A45D9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066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EA4F7-A772-8451-F326-2CE3ED83E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39955B-359C-2E9B-19D6-2DBA90EA8E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2A4ADB-FB02-3D33-1138-CE00B84A7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9E908-DE41-FCC0-469F-58664CFD5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603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18018-8AB4-9C96-887A-824CA56D9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EA3C02-439A-F56E-B666-500B8DA321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E18C3A-E0E4-BD3F-EDF3-DD71F5FC0E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4FAB4-398A-0C68-C646-7001C21E01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081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66769-D1C3-155A-3C39-D0E40A6C2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E9E337-2CD4-56BD-3B9F-66B34D36E2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EFEB91-500F-89CD-F711-FBD8EC850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24460-C76B-5CFA-9D7B-0D5DA4D580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178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5A730-F669-14F9-B372-F03F09769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887237-79AD-685D-2C5B-2A5BB0B705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9BA69B-A2D5-455C-5C98-BC0BAE111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975B4-4204-814C-E157-4F4A216C88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97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39D56-D0EE-5710-3495-0E64C3251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907050-8365-BFB1-6F0E-FB89165306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B3D1D1-D853-9B81-3199-55FB0454A9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05E62-CF8E-E96C-5A55-0DE6648AB1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954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754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D7C6E-333C-CC18-609B-BA6A512B6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F03F3D-D465-7D50-FB75-3DC370FAEA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4E5AF7-6F87-9DB0-8194-C866B998FE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A418B-3EE4-E38E-391F-6F5E6D534A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78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F5B0A-6095-B440-0E00-E0AAA188F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CBE73A-57B3-7843-4813-9F82345E0B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CECF04-349C-553E-18D5-FC536B228E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2E7FC-3B7B-FE48-93C1-29A69F9273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542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E388B-5DAF-7498-8BEE-5AADEA7F5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89E0B9-06BA-5CF0-FB87-07DF8552E2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C03B65-B9ED-72F3-2843-4CED5708D8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B7A60-B968-A71A-AC3C-56E02157F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812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1B46A-9D93-593D-7417-5DCA7E6C6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B6C4C4-3E40-1799-63D1-BA86372CC2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466AD-8A33-F130-6893-BA859A59A4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C0CEC-E107-B02E-665B-310BC8DCEB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334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4CF85-21B1-F7CA-0916-615BC6D29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603C22-7502-5464-006C-DAE8E7CE59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11E370-32C0-A770-B0A7-905C9100C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EC9B2-B340-84A8-292D-D43336825A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8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A04C3-6578-6369-2A2A-B49CDBE49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F1ABEE-BFFB-5026-772E-EFD4D5B1B3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35726A-A521-7280-718E-8EB863A768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BF27D-588A-F9B4-3654-7A7AE8EBA3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2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41F10-6C7F-12F7-514D-00AFCAB16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F61F94-8D27-FE4B-C5B5-8A37C1036C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686D52-B948-0ADE-F240-2F6682E96E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2748B-EB21-B3DA-03ED-62153A6B3E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6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D6C65-2ED8-DE45-34CE-300B799AC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0D81BD-7932-A47E-6E7B-DACEBE4016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B2C238-4448-659A-5A53-82BECE3C81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FF007-CF87-69CE-7ED3-B46A30515D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74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16C83-52DE-BF04-B698-B18ED9AFA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D16508-06D2-4029-176B-F1F94E69AD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72DDCF-0B48-EBFD-07DC-94B1CF6AED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F4A61-8F26-D0C4-1603-680CDFE37F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91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93A83-85B4-4692-089A-877B4ECC9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C427BE-0ADC-A7E2-8D93-0ED0B79EEB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86178B-C634-1108-0EF1-61537E57A5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D991D-3FCF-A4DC-5703-764B93EE9A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25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0EC46-267B-5EE9-14B3-9F8BC3352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7D9C00-332E-AF21-399F-B0425BFAD0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4932B3-B572-F818-C1C3-4CBFBBBDEC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31F39-2783-8F96-50A6-E00DFB678B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3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5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737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7CDE9-EEE1-2142-A0D1-01577C3D04D9}"/>
              </a:ext>
            </a:extLst>
          </p:cNvPr>
          <p:cNvSpPr/>
          <p:nvPr userDrawn="1"/>
        </p:nvSpPr>
        <p:spPr>
          <a:xfrm>
            <a:off x="11518006" y="6488668"/>
            <a:ext cx="673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5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C29179-0E91-1840-8E6D-FD7E48A72AE7}"/>
              </a:ext>
            </a:extLst>
          </p:cNvPr>
          <p:cNvSpPr/>
          <p:nvPr userDrawn="1"/>
        </p:nvSpPr>
        <p:spPr>
          <a:xfrm>
            <a:off x="11518006" y="6488668"/>
            <a:ext cx="673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8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662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6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85000"/>
              </a:schemeClr>
            </a:gs>
            <a:gs pos="31000">
              <a:schemeClr val="accent6">
                <a:lumMod val="40000"/>
                <a:lumOff val="6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72000">
              <a:schemeClr val="accent6">
                <a:lumMod val="75000"/>
                <a:alpha val="90000"/>
              </a:schemeClr>
            </a:gs>
            <a:gs pos="97000">
              <a:schemeClr val="accent6">
                <a:lumMod val="50000"/>
              </a:schemeClr>
            </a:gs>
            <a:gs pos="15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e 5">
            <a:extLst>
              <a:ext uri="{FF2B5EF4-FFF2-40B4-BE49-F238E27FC236}">
                <a16:creationId xmlns:a16="http://schemas.microsoft.com/office/drawing/2014/main" id="{066EF802-A224-284E-AF99-B2CA61F14761}"/>
              </a:ext>
            </a:extLst>
          </p:cNvPr>
          <p:cNvSpPr/>
          <p:nvPr/>
        </p:nvSpPr>
        <p:spPr>
          <a:xfrm>
            <a:off x="-6714755" y="-6896081"/>
            <a:ext cx="13378787" cy="13754082"/>
          </a:xfrm>
          <a:prstGeom prst="pie">
            <a:avLst>
              <a:gd name="adj1" fmla="val 0"/>
              <a:gd name="adj2" fmla="val 539726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4ABF71-8B13-4144-9260-68D9FE3B50E8}"/>
              </a:ext>
            </a:extLst>
          </p:cNvPr>
          <p:cNvSpPr txBox="1"/>
          <p:nvPr/>
        </p:nvSpPr>
        <p:spPr>
          <a:xfrm>
            <a:off x="6096000" y="4429129"/>
            <a:ext cx="58930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ΕΡΕΥΝΑ ΚΟΙΝΗΣ ΓΝΩΜΗΣ </a:t>
            </a:r>
          </a:p>
          <a:p>
            <a:pPr algn="ctr"/>
            <a:r>
              <a:rPr lang="el-GR" sz="2000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ΓΙΑ ΤΟΝ ΠΑΝΕΛΛΗΝΙΟ ΙΑΤΡΙΚΟ ΣΥΛΛΟΓΟ</a:t>
            </a:r>
          </a:p>
          <a:p>
            <a:pPr algn="ctr"/>
            <a:endParaRPr lang="el-GR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l-GR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ΜΑΡΤΙΟΣ 2025</a:t>
            </a:r>
          </a:p>
        </p:txBody>
      </p:sp>
      <p:grpSp>
        <p:nvGrpSpPr>
          <p:cNvPr id="2" name="Group 89">
            <a:extLst>
              <a:ext uri="{FF2B5EF4-FFF2-40B4-BE49-F238E27FC236}">
                <a16:creationId xmlns:a16="http://schemas.microsoft.com/office/drawing/2014/main" id="{6ABA994C-ABD8-F31F-2DB7-DA59C31C7B61}"/>
              </a:ext>
            </a:extLst>
          </p:cNvPr>
          <p:cNvGrpSpPr>
            <a:grpSpLocks/>
          </p:cNvGrpSpPr>
          <p:nvPr/>
        </p:nvGrpSpPr>
        <p:grpSpPr bwMode="auto">
          <a:xfrm>
            <a:off x="278484" y="289907"/>
            <a:ext cx="1919288" cy="247650"/>
            <a:chOff x="6932" y="10280"/>
            <a:chExt cx="3022" cy="390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18E6B05E-D5F5-C759-1970-FE54312872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45545F14-F659-4841-2D85-AD396BE66C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9AE864B9-8516-B156-8B01-9E9B5CEF3BA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F5865DA7-30C9-A220-DC55-492E47EE2DF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AB654EC6-F527-71A9-635E-9CB1744954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6005DA54-D694-73FC-3AA3-D081491ED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190" y="1181096"/>
            <a:ext cx="28130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258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8BDEC-7BCC-9C70-8690-A5C3331CF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58C21EFE-30F3-1B1A-5483-C2C92F634C61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Η ικανοποίηση σας οφείλεται σε τι από τα παρακάτω;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CE15C66-5752-774A-6457-6970E210E8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381514"/>
              </p:ext>
            </p:extLst>
          </p:nvPr>
        </p:nvGraphicFramePr>
        <p:xfrm>
          <a:off x="381000" y="1924049"/>
          <a:ext cx="11430000" cy="3758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4267200" progId="Excel.Sheet.12">
                  <p:embed/>
                </p:oleObj>
              </mc:Choice>
              <mc:Fallback>
                <p:oleObj name="Worksheet" r:id="rId3" imgW="12979400" imgH="4267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924049"/>
                        <a:ext cx="11430000" cy="3758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6711F58C-E00B-282D-166B-47CFD637A7B1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69A9F44A-5538-3D25-E2FF-AA97E59B4AC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030B382D-81EE-A553-E732-8CEED642A9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195A42D7-7861-6095-725F-0282D16CD39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8258F6C0-AA16-74F7-199F-0AAED20997F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94534189-D51A-EA26-C493-4D30288AC02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42264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2F86D-78D8-2188-0050-DE201BFD2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CC1905A0-CEB9-77EA-9E53-156027253C34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Σε σχέση με την ιατρική σας περίθαλψη, τι από τα παρακάτω επισκέπτεστε κυρίως (συχνότερα); 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097522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B16757F0-BB68-0F87-7782-085D598BEDB8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3B7AC757-B667-8ABE-64AD-88DB91D62D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005FC5BB-BEDD-E783-A837-20F2C46C13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C3EA9A6D-6C01-DE18-2503-727E40F5F02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3C542D76-6163-3554-35D7-1714673971A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56E27D8-3BA3-318E-5C5A-997AB713C9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223897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354A3-064C-54EA-6000-A5C879745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5B502B39-D01F-031E-A9DC-C510078693E5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Σε σχέση με την ιατρική σας περίθαλψη, τι από τα παρακάτω επισκέπτεστε κυρίως (συχνότερα); 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9E07EDB-1671-6B5D-69B1-9349BAA099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001753"/>
              </p:ext>
            </p:extLst>
          </p:nvPr>
        </p:nvGraphicFramePr>
        <p:xfrm>
          <a:off x="381000" y="2081213"/>
          <a:ext cx="114300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3822700" progId="Excel.Sheet.12">
                  <p:embed/>
                </p:oleObj>
              </mc:Choice>
              <mc:Fallback>
                <p:oleObj name="Worksheet" r:id="rId3" imgW="12979400" imgH="3822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081213"/>
                        <a:ext cx="11430000" cy="336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F9E33113-B4B9-69D2-38D3-3CB8AF94E274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871AC613-4ED8-657E-2D99-FE4EC8896B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754D3CDE-0E35-A508-F2DF-3306259791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0AF99E39-38AF-3ECF-9994-9AA78B7AD0A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A34D8B2A-D538-1D6D-8650-ACE03D4F6AA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09CCE69-3D16-0731-D336-1C89D05192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191352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99892-6FDA-95A0-8D71-886385A26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464BC951-8907-7E03-32FC-D527784358C7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Είσαστε γενικά ικανοποιημένος/η ή δυσαρεστημένος/η από τις προσφερόμενες υπηρεσίες υγείας από τον ιδιώτη ιατρό που επισκεφθήκατε ή την ιδιωτική κλινική; 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39908"/>
              </p:ext>
            </p:extLst>
          </p:nvPr>
        </p:nvGraphicFramePr>
        <p:xfrm>
          <a:off x="-1587" y="130302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89">
            <a:extLst>
              <a:ext uri="{FF2B5EF4-FFF2-40B4-BE49-F238E27FC236}">
                <a16:creationId xmlns:a16="http://schemas.microsoft.com/office/drawing/2014/main" id="{CC5B18BA-F87E-EEEF-355B-3664A507C58E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E164613F-524C-6367-9043-7FB3AF701C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B54A931A-6FE2-141E-5703-D9D48C146C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1BA30C62-9895-6F7C-39A5-52083A476D3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552772E7-B44C-CFFA-6732-615FADDDA20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54BFA98-1B3E-0460-E4BE-B304C69983B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83015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DB40D-B1F0-EC16-5FD9-C8BE6A716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742E9321-B994-C9AE-3101-DFE0371F4EAA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Είσαστε γενικά ικανοποιημένος/η ή δυσαρεστημένος/η από τις προσφερόμενες υπηρεσίες υγείας από τον ιδιώτη ιατρό που επισκεφθήκατε ή την ιδιωτική κλινική; 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075CA0D-43FB-9950-03E7-4A394CEF8D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80175"/>
              </p:ext>
            </p:extLst>
          </p:nvPr>
        </p:nvGraphicFramePr>
        <p:xfrm>
          <a:off x="381000" y="2081213"/>
          <a:ext cx="114300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3822700" progId="Excel.Sheet.12">
                  <p:embed/>
                </p:oleObj>
              </mc:Choice>
              <mc:Fallback>
                <p:oleObj name="Worksheet" r:id="rId3" imgW="12979400" imgH="3822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081213"/>
                        <a:ext cx="11430000" cy="336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E95DB5A1-B749-6FB6-C475-8A637DE27A73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20A2A50F-5771-3C88-B320-C50E83F5EE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A7C5794D-E719-0C43-7EBF-671BFEC4EC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199A20F8-01F2-81C3-8C5C-68BBCC429EF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A6C39DD6-8916-C85D-CC11-335A9F17DB0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358EAA79-37DE-645E-281D-237D5EAF96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699022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60852-FBB3-2FA1-ECE1-A40F2CED7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B5D51E52-1536-9650-50BB-016A8B939B78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Εδώ και ένα χρόνο περίπου έχουν θεσμοθετηθεί τα απογευματινά επί πληρωμή χειρουργεία. Εσείς πώς κρίνετε (από όσα γνωρίζετε/ έχετε ακούσει) τη λειτουργία τους;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787297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4BA4FEB9-C9BF-A517-6B14-BFBB1CA4ABD2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01714E9A-5831-6118-71CD-CF4893B214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DDB32AC7-E48A-D8FE-F23A-7E5CC62BEA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D2E5DA1C-2AA7-B277-B11F-43373B3D114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920FAD5C-9E2E-5AAC-638A-BB54531E91F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5C1108C-9440-4932-DF5C-651313F504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13743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F03F5-4000-BD5C-A893-970CAC171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C949BFCB-079A-535F-365A-22CBCBB3E474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Εδώ και ένα χρόνο περίπου έχουν θεσμοθετηθεί τα απογευματινά επί πληρωμή χειρουργεία. Εσείς πώς κρίνετε (από όσα γνωρίζετε/ έχετε ακούσει) τη λειτουργία τους;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E85DCCD-15DD-3DE1-ED3F-99DD27139B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29810"/>
              </p:ext>
            </p:extLst>
          </p:nvPr>
        </p:nvGraphicFramePr>
        <p:xfrm>
          <a:off x="381000" y="2393949"/>
          <a:ext cx="11430000" cy="258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2933700" progId="Excel.Sheet.12">
                  <p:embed/>
                </p:oleObj>
              </mc:Choice>
              <mc:Fallback>
                <p:oleObj name="Worksheet" r:id="rId3" imgW="12979400" imgH="29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393949"/>
                        <a:ext cx="11430000" cy="2583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F63027C3-7AA2-E534-652D-361F4289443E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E60935C2-77A5-7A0D-D7EC-D9A8EA06113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5AE462DE-BB96-EDF6-64FE-DDF373BFE43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C21EFECB-916E-9980-22F9-B803975A496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E3FB594A-2B64-7F2D-B254-2CFE5290AC8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6BB4450-0771-963D-64E4-FE1A0B5F80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612827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CE589-2949-CDD5-90D4-3D6EB3943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0F6E554B-EC9D-3755-05E6-250D671586FB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Εσείς προσωπικά ή κάποιο μέλος της οικογένειας σας/ στενός φίλος σας χρειάστηκε να τα χρησιμοποιήσετε;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607089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59BA9C20-30E5-7CC2-D222-0EE71367ABD5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547052EF-0B55-5C36-7092-6FD8DF63B0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7085AE88-E568-7085-F839-C601F2740B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0CF60488-1D24-1959-8490-372B578A993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DF6A6953-F882-ED0E-FDBB-28E402E0EEC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157C54B-69EF-0553-AB71-5AEB81EC85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414524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619C2-C89D-B247-2C17-850DA1991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C64B2B94-F67B-5C3A-AC49-5B526D880207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Εσείς προσωπικά ή κάποιο μέλος της οικογένειας σας/ στενός φίλος σας χρειάστηκε να τα χρησιμοποιήσετε;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7652642-66BC-0D31-0E93-45332B0734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312036"/>
              </p:ext>
            </p:extLst>
          </p:nvPr>
        </p:nvGraphicFramePr>
        <p:xfrm>
          <a:off x="381000" y="2551112"/>
          <a:ext cx="11430000" cy="2192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2489200" progId="Excel.Sheet.12">
                  <p:embed/>
                </p:oleObj>
              </mc:Choice>
              <mc:Fallback>
                <p:oleObj name="Worksheet" r:id="rId3" imgW="12979400" imgH="2489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551112"/>
                        <a:ext cx="11430000" cy="2192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BB231B6D-004E-FC4D-30CE-5665B945302F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52077DC3-FD0F-8048-2573-CED3A7E34E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8ADCD61F-EE52-5735-A163-0261DD7D3E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D2F424B4-C542-7296-1432-63A90799AB6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B68A16DB-D13F-32CA-8FA1-E04728BF3DC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8557FBA-ABEC-B443-8896-B754C8BB09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401840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338AC-0527-2E00-FFB7-E8FFAFB7A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FD063864-540D-AC91-F16E-CE02DF504FF6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Από την εμπειρία σας ή από αυτά που μάθατε/ακούσατε, </a:t>
            </a:r>
          </a:p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πώς θεωρείτε ότι λειτουργούν;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784679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89">
            <a:extLst>
              <a:ext uri="{FF2B5EF4-FFF2-40B4-BE49-F238E27FC236}">
                <a16:creationId xmlns:a16="http://schemas.microsoft.com/office/drawing/2014/main" id="{17108B97-38A7-B1D2-5F01-1F33352EDD6F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1AB0FBF3-81BB-D7B3-8DEF-11A2744B0F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844B8952-6D54-7AEE-350D-DF1F54AD26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060F2AA2-3336-9BF5-39E3-857FFDECC0E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DA1DEF97-BF52-53BE-2700-2612CBFBB29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68AE0C6-AB4C-938B-95A7-AD6055061D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166840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9BE89971-C103-CB43-8447-4D31683E523E}"/>
              </a:ext>
            </a:extLst>
          </p:cNvPr>
          <p:cNvGrpSpPr/>
          <p:nvPr/>
        </p:nvGrpSpPr>
        <p:grpSpPr>
          <a:xfrm>
            <a:off x="2" y="1648692"/>
            <a:ext cx="12169039" cy="605041"/>
            <a:chOff x="524436" y="1706670"/>
            <a:chExt cx="8095129" cy="63323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BA3ECAF-7627-BA45-88A6-852724155357}"/>
                </a:ext>
              </a:extLst>
            </p:cNvPr>
            <p:cNvGrpSpPr/>
            <p:nvPr/>
          </p:nvGrpSpPr>
          <p:grpSpPr>
            <a:xfrm>
              <a:off x="535749" y="1707894"/>
              <a:ext cx="8083816" cy="632012"/>
              <a:chOff x="535749" y="1707894"/>
              <a:chExt cx="8083816" cy="632012"/>
            </a:xfrm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2E204431-EF79-FB4B-BB2A-8F72E06A55D0}"/>
                  </a:ext>
                </a:extLst>
              </p:cNvPr>
              <p:cNvSpPr/>
              <p:nvPr/>
            </p:nvSpPr>
            <p:spPr>
              <a:xfrm>
                <a:off x="535749" y="1707894"/>
                <a:ext cx="2877671" cy="632012"/>
              </a:xfrm>
              <a:prstGeom prst="parallelogram">
                <a:avLst>
                  <a:gd name="adj" fmla="val 41186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4C0037F7-5A29-644A-92A9-33919C4B5D98}"/>
                  </a:ext>
                </a:extLst>
              </p:cNvPr>
              <p:cNvSpPr/>
              <p:nvPr/>
            </p:nvSpPr>
            <p:spPr>
              <a:xfrm>
                <a:off x="3296566" y="1707894"/>
                <a:ext cx="5322999" cy="632012"/>
              </a:xfrm>
              <a:prstGeom prst="parallelogram">
                <a:avLst>
                  <a:gd name="adj" fmla="val 4089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61CCBE-E168-CD49-96CA-BC8812887979}"/>
                </a:ext>
              </a:extLst>
            </p:cNvPr>
            <p:cNvSpPr/>
            <p:nvPr/>
          </p:nvSpPr>
          <p:spPr>
            <a:xfrm>
              <a:off x="524436" y="1706670"/>
              <a:ext cx="2674021" cy="63201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Τύπος έρευνας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77E80E7-6002-2A4D-8AA2-80441B348DA7}"/>
                </a:ext>
              </a:extLst>
            </p:cNvPr>
            <p:cNvSpPr/>
            <p:nvPr/>
          </p:nvSpPr>
          <p:spPr>
            <a:xfrm>
              <a:off x="3523129" y="1707894"/>
              <a:ext cx="5096436" cy="6320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Ποσοτική έρευνα: τηλεφωνική με τη χρήση δομημένου ερωτηματολογίου και την υποστήριξη Η/Υ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79A983-F25F-034C-9579-F9CB80C6F303}"/>
              </a:ext>
            </a:extLst>
          </p:cNvPr>
          <p:cNvGrpSpPr/>
          <p:nvPr/>
        </p:nvGrpSpPr>
        <p:grpSpPr>
          <a:xfrm>
            <a:off x="2" y="2339285"/>
            <a:ext cx="12169039" cy="603872"/>
            <a:chOff x="524436" y="1689856"/>
            <a:chExt cx="8095129" cy="63201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1730D04-644D-3B41-9FD2-7EA256EDFCE1}"/>
                </a:ext>
              </a:extLst>
            </p:cNvPr>
            <p:cNvGrpSpPr/>
            <p:nvPr/>
          </p:nvGrpSpPr>
          <p:grpSpPr>
            <a:xfrm>
              <a:off x="534800" y="1689856"/>
              <a:ext cx="8084765" cy="632012"/>
              <a:chOff x="534800" y="1689856"/>
              <a:chExt cx="8084765" cy="632012"/>
            </a:xfrm>
          </p:grpSpPr>
          <p:sp>
            <p:nvSpPr>
              <p:cNvPr id="29" name="Parallelogram 28">
                <a:extLst>
                  <a:ext uri="{FF2B5EF4-FFF2-40B4-BE49-F238E27FC236}">
                    <a16:creationId xmlns:a16="http://schemas.microsoft.com/office/drawing/2014/main" id="{E56D0424-400D-E544-98B3-C1E964DFF775}"/>
                  </a:ext>
                </a:extLst>
              </p:cNvPr>
              <p:cNvSpPr/>
              <p:nvPr/>
            </p:nvSpPr>
            <p:spPr>
              <a:xfrm>
                <a:off x="534800" y="1689856"/>
                <a:ext cx="2877671" cy="632012"/>
              </a:xfrm>
              <a:prstGeom prst="parallelogram">
                <a:avLst>
                  <a:gd name="adj" fmla="val 41186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0" name="Parallelogram 29">
                <a:extLst>
                  <a:ext uri="{FF2B5EF4-FFF2-40B4-BE49-F238E27FC236}">
                    <a16:creationId xmlns:a16="http://schemas.microsoft.com/office/drawing/2014/main" id="{EF715024-5630-C54A-B6E5-23E4F81DE36C}"/>
                  </a:ext>
                </a:extLst>
              </p:cNvPr>
              <p:cNvSpPr/>
              <p:nvPr/>
            </p:nvSpPr>
            <p:spPr>
              <a:xfrm>
                <a:off x="3296566" y="1689856"/>
                <a:ext cx="5322999" cy="632012"/>
              </a:xfrm>
              <a:prstGeom prst="parallelogram">
                <a:avLst>
                  <a:gd name="adj" fmla="val 4089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9CFDF7C-842B-974D-B43A-E623AD69F34A}"/>
                </a:ext>
              </a:extLst>
            </p:cNvPr>
            <p:cNvSpPr/>
            <p:nvPr/>
          </p:nvSpPr>
          <p:spPr>
            <a:xfrm>
              <a:off x="524436" y="1689856"/>
              <a:ext cx="2674021" cy="63201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Περιοχή έρευνας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014EFD2-B323-7142-B2E5-6D304BC4C219}"/>
                </a:ext>
              </a:extLst>
            </p:cNvPr>
            <p:cNvSpPr/>
            <p:nvPr/>
          </p:nvSpPr>
          <p:spPr>
            <a:xfrm>
              <a:off x="3523129" y="1689856"/>
              <a:ext cx="5096436" cy="63201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13 Περιφέρειες της χώρας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1F69DE8-C776-AD44-9CBD-4C0FCD54D85C}"/>
              </a:ext>
            </a:extLst>
          </p:cNvPr>
          <p:cNvGrpSpPr/>
          <p:nvPr/>
        </p:nvGrpSpPr>
        <p:grpSpPr>
          <a:xfrm>
            <a:off x="0" y="3028710"/>
            <a:ext cx="12169041" cy="603872"/>
            <a:chOff x="524435" y="1671152"/>
            <a:chExt cx="8095130" cy="63201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20B929B-A7E0-564D-834C-C6637FF569DB}"/>
                </a:ext>
              </a:extLst>
            </p:cNvPr>
            <p:cNvGrpSpPr/>
            <p:nvPr/>
          </p:nvGrpSpPr>
          <p:grpSpPr>
            <a:xfrm>
              <a:off x="534800" y="1671152"/>
              <a:ext cx="8084765" cy="632012"/>
              <a:chOff x="534800" y="1671152"/>
              <a:chExt cx="8084765" cy="632012"/>
            </a:xfrm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2C8956EA-640F-B144-86CE-679251EF6DD1}"/>
                  </a:ext>
                </a:extLst>
              </p:cNvPr>
              <p:cNvSpPr/>
              <p:nvPr/>
            </p:nvSpPr>
            <p:spPr>
              <a:xfrm>
                <a:off x="534800" y="1671152"/>
                <a:ext cx="2877671" cy="632012"/>
              </a:xfrm>
              <a:prstGeom prst="parallelogram">
                <a:avLst>
                  <a:gd name="adj" fmla="val 41186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5F22AB88-ED24-5F40-844A-CB6C068D3EAA}"/>
                  </a:ext>
                </a:extLst>
              </p:cNvPr>
              <p:cNvSpPr/>
              <p:nvPr/>
            </p:nvSpPr>
            <p:spPr>
              <a:xfrm>
                <a:off x="3296566" y="1671152"/>
                <a:ext cx="5322999" cy="632012"/>
              </a:xfrm>
              <a:prstGeom prst="parallelogram">
                <a:avLst>
                  <a:gd name="adj" fmla="val 4089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5FAD286-469B-F24C-96E1-E42945191D32}"/>
                </a:ext>
              </a:extLst>
            </p:cNvPr>
            <p:cNvSpPr/>
            <p:nvPr/>
          </p:nvSpPr>
          <p:spPr>
            <a:xfrm>
              <a:off x="524435" y="1671152"/>
              <a:ext cx="2674021" cy="63201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Μέθοδος δειγματοληψίας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6F6C308-C158-AA41-B07B-C77D2D551538}"/>
                </a:ext>
              </a:extLst>
            </p:cNvPr>
            <p:cNvSpPr/>
            <p:nvPr/>
          </p:nvSpPr>
          <p:spPr>
            <a:xfrm>
              <a:off x="3523129" y="1671152"/>
              <a:ext cx="5096436" cy="6320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Τυχαία στρωματοποιημένη δειγματοληψία ανά Περιφέρεια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C192AC9-9526-C548-9A82-3C99B1F9DA4B}"/>
              </a:ext>
            </a:extLst>
          </p:cNvPr>
          <p:cNvGrpSpPr/>
          <p:nvPr/>
        </p:nvGrpSpPr>
        <p:grpSpPr>
          <a:xfrm>
            <a:off x="2" y="3718134"/>
            <a:ext cx="12169039" cy="603873"/>
            <a:chOff x="524436" y="1650454"/>
            <a:chExt cx="8095129" cy="63201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4A93954-D07A-6142-9213-E7C382226B46}"/>
                </a:ext>
              </a:extLst>
            </p:cNvPr>
            <p:cNvGrpSpPr/>
            <p:nvPr/>
          </p:nvGrpSpPr>
          <p:grpSpPr>
            <a:xfrm>
              <a:off x="534800" y="1650454"/>
              <a:ext cx="8084765" cy="632012"/>
              <a:chOff x="534800" y="1650454"/>
              <a:chExt cx="8084765" cy="632012"/>
            </a:xfrm>
          </p:grpSpPr>
          <p:sp>
            <p:nvSpPr>
              <p:cNvPr id="41" name="Parallelogram 40">
                <a:extLst>
                  <a:ext uri="{FF2B5EF4-FFF2-40B4-BE49-F238E27FC236}">
                    <a16:creationId xmlns:a16="http://schemas.microsoft.com/office/drawing/2014/main" id="{F555C177-F890-E647-9CF9-3E0511265CE8}"/>
                  </a:ext>
                </a:extLst>
              </p:cNvPr>
              <p:cNvSpPr/>
              <p:nvPr/>
            </p:nvSpPr>
            <p:spPr>
              <a:xfrm>
                <a:off x="534800" y="1650454"/>
                <a:ext cx="2877671" cy="632012"/>
              </a:xfrm>
              <a:prstGeom prst="parallelogram">
                <a:avLst>
                  <a:gd name="adj" fmla="val 41186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2" name="Parallelogram 41">
                <a:extLst>
                  <a:ext uri="{FF2B5EF4-FFF2-40B4-BE49-F238E27FC236}">
                    <a16:creationId xmlns:a16="http://schemas.microsoft.com/office/drawing/2014/main" id="{6338394A-0639-BA44-B5BE-38028BE737DA}"/>
                  </a:ext>
                </a:extLst>
              </p:cNvPr>
              <p:cNvSpPr/>
              <p:nvPr/>
            </p:nvSpPr>
            <p:spPr>
              <a:xfrm>
                <a:off x="3296566" y="1650454"/>
                <a:ext cx="5322999" cy="632012"/>
              </a:xfrm>
              <a:prstGeom prst="parallelogram">
                <a:avLst>
                  <a:gd name="adj" fmla="val 4089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0829259-DEC7-5343-BFC8-9F108C26BF2B}"/>
                </a:ext>
              </a:extLst>
            </p:cNvPr>
            <p:cNvSpPr/>
            <p:nvPr/>
          </p:nvSpPr>
          <p:spPr>
            <a:xfrm>
              <a:off x="524436" y="1650454"/>
              <a:ext cx="2674021" cy="63201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Μέγεθος δείγματος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3DC5408-AD10-D648-8544-1BD28AA04485}"/>
                </a:ext>
              </a:extLst>
            </p:cNvPr>
            <p:cNvSpPr/>
            <p:nvPr/>
          </p:nvSpPr>
          <p:spPr>
            <a:xfrm>
              <a:off x="3523129" y="1650454"/>
              <a:ext cx="5096436" cy="632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40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F0302020204030204"/>
                </a:rPr>
                <a:t>1.066</a:t>
              </a:r>
              <a:r>
                <a: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 άτομα, άνδρες και γυναίκες άνω των 17 ετών.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16BF9EA-5F97-844A-9954-D47ABF194ABA}"/>
              </a:ext>
            </a:extLst>
          </p:cNvPr>
          <p:cNvGrpSpPr/>
          <p:nvPr/>
        </p:nvGrpSpPr>
        <p:grpSpPr>
          <a:xfrm>
            <a:off x="2" y="4407559"/>
            <a:ext cx="12169039" cy="603872"/>
            <a:chOff x="524436" y="1642174"/>
            <a:chExt cx="8095129" cy="63201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5B97088-6FF9-A64B-9FA8-616FDBC216BF}"/>
                </a:ext>
              </a:extLst>
            </p:cNvPr>
            <p:cNvGrpSpPr/>
            <p:nvPr/>
          </p:nvGrpSpPr>
          <p:grpSpPr>
            <a:xfrm>
              <a:off x="534800" y="1642174"/>
              <a:ext cx="8084765" cy="632012"/>
              <a:chOff x="534800" y="1642174"/>
              <a:chExt cx="8084765" cy="632012"/>
            </a:xfrm>
          </p:grpSpPr>
          <p:sp>
            <p:nvSpPr>
              <p:cNvPr id="47" name="Parallelogram 46">
                <a:extLst>
                  <a:ext uri="{FF2B5EF4-FFF2-40B4-BE49-F238E27FC236}">
                    <a16:creationId xmlns:a16="http://schemas.microsoft.com/office/drawing/2014/main" id="{AD64F29D-CA8E-844A-A5AC-389D99A7FC1C}"/>
                  </a:ext>
                </a:extLst>
              </p:cNvPr>
              <p:cNvSpPr/>
              <p:nvPr/>
            </p:nvSpPr>
            <p:spPr>
              <a:xfrm>
                <a:off x="534800" y="1642174"/>
                <a:ext cx="2877671" cy="632012"/>
              </a:xfrm>
              <a:prstGeom prst="parallelogram">
                <a:avLst>
                  <a:gd name="adj" fmla="val 41186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8" name="Parallelogram 47">
                <a:extLst>
                  <a:ext uri="{FF2B5EF4-FFF2-40B4-BE49-F238E27FC236}">
                    <a16:creationId xmlns:a16="http://schemas.microsoft.com/office/drawing/2014/main" id="{12ACDEE1-0AFC-FA44-A8B2-5687F8BC47D6}"/>
                  </a:ext>
                </a:extLst>
              </p:cNvPr>
              <p:cNvSpPr/>
              <p:nvPr/>
            </p:nvSpPr>
            <p:spPr>
              <a:xfrm>
                <a:off x="3296566" y="1642174"/>
                <a:ext cx="5322999" cy="632012"/>
              </a:xfrm>
              <a:prstGeom prst="parallelogram">
                <a:avLst>
                  <a:gd name="adj" fmla="val 4089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A9DFEDB-5365-0A42-B606-A6F8AFFEB471}"/>
                </a:ext>
              </a:extLst>
            </p:cNvPr>
            <p:cNvSpPr/>
            <p:nvPr/>
          </p:nvSpPr>
          <p:spPr>
            <a:xfrm>
              <a:off x="524436" y="1642174"/>
              <a:ext cx="2674021" cy="63201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Μέγιστο σφάλμα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E6989E6-E629-3D4D-87AA-631CDBC44339}"/>
                </a:ext>
              </a:extLst>
            </p:cNvPr>
            <p:cNvSpPr/>
            <p:nvPr/>
          </p:nvSpPr>
          <p:spPr>
            <a:xfrm>
              <a:off x="3523129" y="1642174"/>
              <a:ext cx="5096436" cy="6320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F0302020204030204"/>
                </a:rPr>
                <a:t> </a:t>
              </a:r>
              <a:r>
                <a:rPr lang="el-GR" sz="140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F0302020204030204"/>
                </a:rPr>
                <a:t>2,8</a:t>
              </a:r>
              <a:r>
                <a: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 %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 </a:t>
              </a:r>
              <a:r>
                <a: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(με διάστημα εμπιστοσύνης 95%)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93AD85F-E64F-2943-821A-0C33B5E6A99D}"/>
              </a:ext>
            </a:extLst>
          </p:cNvPr>
          <p:cNvGrpSpPr/>
          <p:nvPr/>
        </p:nvGrpSpPr>
        <p:grpSpPr>
          <a:xfrm>
            <a:off x="2" y="5096984"/>
            <a:ext cx="12169039" cy="603872"/>
            <a:chOff x="524436" y="1629136"/>
            <a:chExt cx="8095129" cy="63201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53B4D58-CCFF-6242-B5AC-F18510F513A3}"/>
                </a:ext>
              </a:extLst>
            </p:cNvPr>
            <p:cNvGrpSpPr/>
            <p:nvPr/>
          </p:nvGrpSpPr>
          <p:grpSpPr>
            <a:xfrm>
              <a:off x="534800" y="1629136"/>
              <a:ext cx="8084765" cy="632012"/>
              <a:chOff x="534800" y="1629136"/>
              <a:chExt cx="8084765" cy="632012"/>
            </a:xfrm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1933B46E-F6BE-6E49-95DE-7175E6024248}"/>
                  </a:ext>
                </a:extLst>
              </p:cNvPr>
              <p:cNvSpPr/>
              <p:nvPr/>
            </p:nvSpPr>
            <p:spPr>
              <a:xfrm>
                <a:off x="534800" y="1629136"/>
                <a:ext cx="2877671" cy="632012"/>
              </a:xfrm>
              <a:prstGeom prst="parallelogram">
                <a:avLst>
                  <a:gd name="adj" fmla="val 41186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96C6ACCC-5381-AE4C-B5B0-530C434980F0}"/>
                  </a:ext>
                </a:extLst>
              </p:cNvPr>
              <p:cNvSpPr/>
              <p:nvPr/>
            </p:nvSpPr>
            <p:spPr>
              <a:xfrm>
                <a:off x="3296566" y="1629136"/>
                <a:ext cx="5322999" cy="632012"/>
              </a:xfrm>
              <a:prstGeom prst="parallelogram">
                <a:avLst>
                  <a:gd name="adj" fmla="val 4089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4738CA1-731B-314A-AD2C-2DA324136B8D}"/>
                </a:ext>
              </a:extLst>
            </p:cNvPr>
            <p:cNvSpPr/>
            <p:nvPr/>
          </p:nvSpPr>
          <p:spPr>
            <a:xfrm>
              <a:off x="524436" y="1629136"/>
              <a:ext cx="2674021" cy="63201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Χρόνος διεξαγωγής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16E55A7-BEAF-C848-9E06-47B3CFFF7B0E}"/>
                </a:ext>
              </a:extLst>
            </p:cNvPr>
            <p:cNvSpPr/>
            <p:nvPr/>
          </p:nvSpPr>
          <p:spPr>
            <a:xfrm>
              <a:off x="3523129" y="1629136"/>
              <a:ext cx="5096436" cy="6320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el-GR" sz="140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 – 13 Μαρτίου 202</a:t>
              </a:r>
              <a:r>
                <a:rPr lang="en-US" sz="140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D72EFC7-4BC4-DC4A-B704-FE268D572247}"/>
              </a:ext>
            </a:extLst>
          </p:cNvPr>
          <p:cNvGrpSpPr/>
          <p:nvPr/>
        </p:nvGrpSpPr>
        <p:grpSpPr>
          <a:xfrm>
            <a:off x="2" y="5786408"/>
            <a:ext cx="12169039" cy="603873"/>
            <a:chOff x="524436" y="1620855"/>
            <a:chExt cx="8095129" cy="63201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967D6E4-5641-2F4A-BBBD-4F80EE44DA64}"/>
                </a:ext>
              </a:extLst>
            </p:cNvPr>
            <p:cNvGrpSpPr/>
            <p:nvPr/>
          </p:nvGrpSpPr>
          <p:grpSpPr>
            <a:xfrm>
              <a:off x="534800" y="1620855"/>
              <a:ext cx="8084765" cy="632013"/>
              <a:chOff x="534800" y="1620855"/>
              <a:chExt cx="8084765" cy="632013"/>
            </a:xfrm>
          </p:grpSpPr>
          <p:sp>
            <p:nvSpPr>
              <p:cNvPr id="59" name="Parallelogram 58">
                <a:extLst>
                  <a:ext uri="{FF2B5EF4-FFF2-40B4-BE49-F238E27FC236}">
                    <a16:creationId xmlns:a16="http://schemas.microsoft.com/office/drawing/2014/main" id="{B4576553-AF62-4D42-97C0-6744FA27B97C}"/>
                  </a:ext>
                </a:extLst>
              </p:cNvPr>
              <p:cNvSpPr/>
              <p:nvPr/>
            </p:nvSpPr>
            <p:spPr>
              <a:xfrm>
                <a:off x="534800" y="1620855"/>
                <a:ext cx="2877671" cy="632012"/>
              </a:xfrm>
              <a:prstGeom prst="parallelogram">
                <a:avLst>
                  <a:gd name="adj" fmla="val 41186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60" name="Parallelogram 59">
                <a:extLst>
                  <a:ext uri="{FF2B5EF4-FFF2-40B4-BE49-F238E27FC236}">
                    <a16:creationId xmlns:a16="http://schemas.microsoft.com/office/drawing/2014/main" id="{46C13910-5B7F-B84D-BE35-73CDFDEA1B1A}"/>
                  </a:ext>
                </a:extLst>
              </p:cNvPr>
              <p:cNvSpPr/>
              <p:nvPr/>
            </p:nvSpPr>
            <p:spPr>
              <a:xfrm>
                <a:off x="3296566" y="1620855"/>
                <a:ext cx="5322999" cy="632013"/>
              </a:xfrm>
              <a:prstGeom prst="parallelogram">
                <a:avLst>
                  <a:gd name="adj" fmla="val 4089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8118977-A885-4849-BC5D-F67AD1F916A1}"/>
                </a:ext>
              </a:extLst>
            </p:cNvPr>
            <p:cNvSpPr/>
            <p:nvPr/>
          </p:nvSpPr>
          <p:spPr>
            <a:xfrm>
              <a:off x="524436" y="1620855"/>
              <a:ext cx="2674021" cy="63201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Σταθμίσεις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202F097-E5E5-3B42-9BD3-73C0DF196E7F}"/>
                </a:ext>
              </a:extLst>
            </p:cNvPr>
            <p:cNvSpPr/>
            <p:nvPr/>
          </p:nvSpPr>
          <p:spPr>
            <a:xfrm>
              <a:off x="3523129" y="1620855"/>
              <a:ext cx="5096436" cy="632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Το δείγμα σταθμίστηκε εκ των υστέρων ως προς το φύλο και την ηλικιακή ομάδα.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2" name="Parallelogram 15">
            <a:extLst>
              <a:ext uri="{FF2B5EF4-FFF2-40B4-BE49-F238E27FC236}">
                <a16:creationId xmlns:a16="http://schemas.microsoft.com/office/drawing/2014/main" id="{8108E000-94A3-E736-3D18-E43857901800}"/>
              </a:ext>
            </a:extLst>
          </p:cNvPr>
          <p:cNvSpPr/>
          <p:nvPr/>
        </p:nvSpPr>
        <p:spPr>
          <a:xfrm>
            <a:off x="2041773" y="-9717"/>
            <a:ext cx="10139301" cy="1166862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805FE1-7989-35D6-1F33-BF0CAE369137}"/>
              </a:ext>
            </a:extLst>
          </p:cNvPr>
          <p:cNvSpPr txBox="1"/>
          <p:nvPr/>
        </p:nvSpPr>
        <p:spPr>
          <a:xfrm>
            <a:off x="2034441" y="373659"/>
            <a:ext cx="10134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Ταυτ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ό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τητα της έρευνας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4" name="Group 89">
            <a:extLst>
              <a:ext uri="{FF2B5EF4-FFF2-40B4-BE49-F238E27FC236}">
                <a16:creationId xmlns:a16="http://schemas.microsoft.com/office/drawing/2014/main" id="{42AC29BA-6FBE-3004-5933-BFF6B3F420B9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B02DDB12-7FA2-FF53-B646-08CCCBB6B7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E231DD26-F5E9-17CF-F23C-224CE655A64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89B3285C-B96F-8D28-B546-79A766D8689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658AFB26-D0D7-3087-CC03-DA457795949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7FC10957-41F4-BC6D-6007-C4E7E8C102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346795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F0869-F860-8116-AEF9-66EF530FF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5054C991-DF88-B627-DC07-4EE5F10BA9AB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Από την εμπειρία σας ή από αυτά που μάθατε/ακούσατε, </a:t>
            </a:r>
          </a:p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πώς θεωρείτε ότι λειτουργούν;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3E66203-F3AB-23DE-7621-787159AD96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810232"/>
              </p:ext>
            </p:extLst>
          </p:nvPr>
        </p:nvGraphicFramePr>
        <p:xfrm>
          <a:off x="381000" y="2238375"/>
          <a:ext cx="11430000" cy="2974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3378200" progId="Excel.Sheet.12">
                  <p:embed/>
                </p:oleObj>
              </mc:Choice>
              <mc:Fallback>
                <p:oleObj name="Worksheet" r:id="rId3" imgW="12979400" imgH="3378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238375"/>
                        <a:ext cx="11430000" cy="2974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53FD2BCE-9CE9-B648-A633-E12C75A1914A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FC1D062B-232F-2843-D0F8-D0AAC35714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C14C70DC-350A-D6F2-4E57-1B09E36886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BBAABD6F-2FAE-3C18-E936-3246D8D1E29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74A38807-A445-4513-A1D2-FF357A9559C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3035E1C9-1E7F-2BC3-EEF7-C15268A596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207611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8C5B5-610B-6DB4-D9E5-B389EA0B3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D737F7E5-1FFC-FEFE-7D32-F01F51FE6E92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Κατά τα τελευταία δύο – τρία χρόνια, κατά τη γνώμη σας, η ποιότητα των παρεχομένων υπηρεσιών υγείας έχει βελτιωθεί ή έχει χειροτερεύσει;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574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D3559C09-9E16-F3A3-5222-DC704527863D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BB49453D-E761-E760-7DD8-7DB7F0C400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676CFFA8-C94F-01E4-E018-61069AA41B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47032188-417D-C85D-3576-99F090ACF58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2F25E917-BBC5-8703-7C61-58AAD74CE98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F36360C-59E0-163F-BA2B-653FAC5342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974542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116B2-1C8E-68AB-D0B4-B77FA21AD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ED22164F-112A-936C-E727-5631890E9E90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Κατά τα τελευταία δύο – τρία χρόνια, κατά τη γνώμη σας, η ποιότητα των παρεχομένων υπηρεσιών υγείας έχει βελτιωθεί ή έχει χειροτερεύσει;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F8676D6-AD83-D462-158C-01F5F7DB11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720526"/>
              </p:ext>
            </p:extLst>
          </p:nvPr>
        </p:nvGraphicFramePr>
        <p:xfrm>
          <a:off x="381000" y="2393949"/>
          <a:ext cx="11430000" cy="258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2933700" progId="Excel.Sheet.12">
                  <p:embed/>
                </p:oleObj>
              </mc:Choice>
              <mc:Fallback>
                <p:oleObj name="Worksheet" r:id="rId3" imgW="12979400" imgH="29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393949"/>
                        <a:ext cx="11430000" cy="2583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3330D766-76F0-9A98-6CCA-A15812FF4CF0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ABC5E7F2-E348-346A-3147-E92D503C84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7CFFB583-99D6-A16C-ACF8-2C8C2B3DE6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3DFD8D6D-CE17-737A-DCAF-283B2AA2E28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C677B2E3-EABF-DB13-8A2C-A893BE68D0C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62A9793-051F-A6A8-AD6B-5151059B13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294104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77D22-395B-DCF3-D5FE-217D4F592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CD76381-1219-8EEA-79FE-AC2866169FC7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Θεωρείτε ότι το κόστος των ιατρικών υπηρεσιών τα τελευταία δύο – τρία χρόνια έχει αυξηθεί ή έχει ελαττωθεί;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513846"/>
              </p:ext>
            </p:extLst>
          </p:nvPr>
        </p:nvGraphicFramePr>
        <p:xfrm>
          <a:off x="-1587" y="130302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97576313-342C-F335-6721-2BA12E670CAB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B5A7BFEB-35E6-1216-7C8D-2F7FDA367A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9EF95060-E477-6EDC-AB97-24BAFF4910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E54BA79E-57A8-BC54-921A-1C452F1F871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2D59AB0B-89A9-C9D3-B7B7-D4DCC5DDBCC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7C11D2D-2FE5-5E50-6A25-414FE6C6119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234539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C5657-7D62-164D-5190-D42BA398B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8A3DAE12-3C69-1692-7A30-1FBCB6BF7A51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Θεωρείτε ότι το κόστος των ιατρικών υπηρεσιών τα τελευταία δύο – τρία χρόνια έχει αυξηθεί ή έχει ελαττωθεί;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E5106EB-2AA1-2930-5798-7FD28F856C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371750"/>
              </p:ext>
            </p:extLst>
          </p:nvPr>
        </p:nvGraphicFramePr>
        <p:xfrm>
          <a:off x="381000" y="2393949"/>
          <a:ext cx="11430000" cy="258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2933700" progId="Excel.Sheet.12">
                  <p:embed/>
                </p:oleObj>
              </mc:Choice>
              <mc:Fallback>
                <p:oleObj name="Worksheet" r:id="rId3" imgW="12979400" imgH="29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393949"/>
                        <a:ext cx="11430000" cy="2583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EA7BC38B-3EA4-58E1-29FA-AB79FCE8CC03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A575AF49-DF23-26CB-590E-CC1D008F42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31966637-AC28-C96F-2440-A06955A2B7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48478A25-DF02-5DF0-E924-A2171D7D75B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23EF4DDE-E8CF-4A9F-C755-69FB38DA7C6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3B4B53B-B92F-9FD1-6D1D-F1CEE8EE50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60140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6B6D2-3838-738E-7975-DF08374EA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30214D86-E430-F722-15C1-F85BFB206544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Για ποιες από τις παρακάτω προτάσεις έχετε θετική ή αρνητική άποψη;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005405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EFF2D3D2-4519-A113-659B-595A1B5E3607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ABD57F4B-7BD3-9A80-3908-CBAD4C705C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85FF8AD3-A342-CF82-7190-2B6BA04706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C1ECB4D9-4727-8CF3-85C3-F9929074786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A0ECF114-AF4E-2B6A-FD10-BA08BDBDCE7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0115AAB9-3874-4DAF-F7CB-49B7084939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29051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9CB27-896F-4369-6E91-455A2FC4C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9E848812-D201-06A0-D3C1-5B8B38F9EBDF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Εσείς και η οικογένεια σας έχετε εγγραφεί για προσωπικό γιατρό;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654418"/>
              </p:ext>
            </p:extLst>
          </p:nvPr>
        </p:nvGraphicFramePr>
        <p:xfrm>
          <a:off x="-1587" y="130302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C27A118D-A42F-AB5C-F4F3-E0DC8277BF77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C4CDE4CC-B5A8-1F16-62D7-696D584784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6DADE786-B7A1-1A9F-F047-31B68E1609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7717213E-67BB-1C9B-B975-13310687B0E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12DFCA3F-9FC2-8A85-5E92-A4FA92A216F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ABAFA0BF-9789-6672-4979-3DF1E29A82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875414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42152-BFCB-09C7-8077-0D4F7BF0B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F8C9F641-3CB7-3834-6B20-8DCC7EFE74FC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Εσείς και η οικογένεια σας έχετε εγγραφεί για προσωπικό γιατρό;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8BD90F4-FD33-3598-DA44-9828CCF470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825016"/>
              </p:ext>
            </p:extLst>
          </p:nvPr>
        </p:nvGraphicFramePr>
        <p:xfrm>
          <a:off x="381000" y="2393949"/>
          <a:ext cx="11430000" cy="258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2933700" progId="Excel.Sheet.12">
                  <p:embed/>
                </p:oleObj>
              </mc:Choice>
              <mc:Fallback>
                <p:oleObj name="Worksheet" r:id="rId3" imgW="12979400" imgH="29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393949"/>
                        <a:ext cx="11430000" cy="2583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686F3F7F-BCD2-D95A-CA7D-B18CF21E04E2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7F324AEC-C5ED-953E-8085-D3162CF9AB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F94B8DEA-4B1D-6EA8-44BA-9F7F708BBB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44E40780-12D3-DEC0-F136-E57E68C99BB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372EB101-D87E-98B5-A755-E35B437FF53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476B1C6-1C36-7AC7-01AB-55BF4C41F4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134081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AD258-6C76-7E8B-697C-EE418AD51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7B75F297-C24B-3C7F-E19E-85F676CC4104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Είστε ικανοποιημένος/η ή δυσαρεστημένος/η από την εμπειρία σας με τον οικογενειακό σας γιατρό;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865129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46349A90-296F-A97C-D190-CDA8BAFDBD65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D79645C8-DC84-BB62-19A6-459CA270AC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A0DD04B5-C990-B9D9-C890-192692D34D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91B0400D-8BDB-7094-502C-F66E335F997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9738CFCC-1327-1087-0082-3C7E25B9718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5BF7CD3D-C33E-3A1B-C7C9-311CC927BF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206944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850C0-5D56-32F6-CE1B-F08A2C90D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DD51B824-DCFC-9E9A-9E23-C0574A42E219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Είστε ικανοποιημένος/η ή δυσαρεστημένος/η από την εμπειρία σας με τον οικογενειακό σας γιατρό;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8B11D39-6358-6741-4DDA-D062117A3D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798731"/>
              </p:ext>
            </p:extLst>
          </p:nvPr>
        </p:nvGraphicFramePr>
        <p:xfrm>
          <a:off x="381000" y="2393949"/>
          <a:ext cx="11430000" cy="258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2933700" progId="Excel.Sheet.12">
                  <p:embed/>
                </p:oleObj>
              </mc:Choice>
              <mc:Fallback>
                <p:oleObj name="Worksheet" r:id="rId3" imgW="12979400" imgH="29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393949"/>
                        <a:ext cx="11430000" cy="2583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77029095-6B85-C1C8-45D9-61DBD9658BF2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5C03E868-55EA-15EE-C717-4B54FAA49D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7215A4A6-9C69-749E-6D12-4C85A208ED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55CB5376-E3FD-4B53-1DAA-51EDB73CE83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F03990F5-EDE2-EDE1-FC5D-9A5EECAE9DD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0A65DF4-7F7F-C2F7-2013-4E0B995F588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866137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15">
            <a:extLst>
              <a:ext uri="{FF2B5EF4-FFF2-40B4-BE49-F238E27FC236}">
                <a16:creationId xmlns:a16="http://schemas.microsoft.com/office/drawing/2014/main" id="{5CFF45FA-2ABB-4B83-97E7-E7EE6A7F5185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Είσαστε γενικά ικανοποιημένος/η ή δυσαρεστημένος/η από τις προσφερόμενες υπηρεσίες Υγείας στη χώρα μας, σε δημόσιο και ιδιωτικό τομέα;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761264"/>
              </p:ext>
            </p:extLst>
          </p:nvPr>
        </p:nvGraphicFramePr>
        <p:xfrm>
          <a:off x="-1587" y="130302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89">
            <a:extLst>
              <a:ext uri="{FF2B5EF4-FFF2-40B4-BE49-F238E27FC236}">
                <a16:creationId xmlns:a16="http://schemas.microsoft.com/office/drawing/2014/main" id="{BC7F3978-B0E3-CACE-2CEA-F17ADE3B6FE8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3A4D98C1-8D3B-37EB-D92F-F05941CFB2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86D25356-26F8-324D-8AB6-CAE50A32D8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B2E7EB2C-944C-7DE0-218F-7263C56FF13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84708DC0-4B94-40AF-3F67-0AAB795358A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8A5B4AB3-74D8-CFA5-2D58-9FD917F656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594038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FC6B7-1C53-EF88-1711-6A310E315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3B81E07-E526-E901-3148-D1E67FB3C997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Τι άποψη έχετε γενικά για τη δραστηριότητα του Πανελλήνιου Ιατρικού Συλλόγου;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468567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335F4D27-6295-2011-0B37-01E4F1FE71A7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AB0CDA4B-37DD-6FCC-F25E-6C1CFF53C2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ACDAF43C-A26D-7AA5-D1C7-08EB9EE84EA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506F9FF2-00BF-4A69-D5A6-8CDCFA9B729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2EC90697-6875-938E-D749-D64FFD175F5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229D991-9E72-8059-F2B5-04D262124D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456148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D7863-E1E1-5640-4196-6BF248C91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13F8AD2-74A0-AB4D-E71F-6443DDFA76CB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Τι άποψη έχετε γενικά για τη δραστηριότητα του Πανελλήνιου Ιατρικού Συλλόγου;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F0DA818-BE8F-F325-49FE-CA96010498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177331"/>
              </p:ext>
            </p:extLst>
          </p:nvPr>
        </p:nvGraphicFramePr>
        <p:xfrm>
          <a:off x="381000" y="2393949"/>
          <a:ext cx="11430000" cy="258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2933700" progId="Excel.Sheet.12">
                  <p:embed/>
                </p:oleObj>
              </mc:Choice>
              <mc:Fallback>
                <p:oleObj name="Worksheet" r:id="rId3" imgW="12979400" imgH="29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393949"/>
                        <a:ext cx="11430000" cy="2583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94E20B47-B7DF-5C29-CA83-F8ECB285B1F9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D6FE5DFA-AFB8-5640-F38D-4D244B018E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1332D054-36B4-0EC4-D417-113F632653E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A993E080-BDBC-6689-A9FE-16DD1EEDFF9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C4DFA218-8ACD-83A7-FB48-C891629DE29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4DB0DF6-C937-3FAA-BC8A-C03074543B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536230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nual Input 5">
            <a:extLst>
              <a:ext uri="{FF2B5EF4-FFF2-40B4-BE49-F238E27FC236}">
                <a16:creationId xmlns:a16="http://schemas.microsoft.com/office/drawing/2014/main" id="{9C6BDF82-794A-7E43-BA36-861FA60533A1}"/>
              </a:ext>
            </a:extLst>
          </p:cNvPr>
          <p:cNvSpPr/>
          <p:nvPr/>
        </p:nvSpPr>
        <p:spPr>
          <a:xfrm rot="16200000" flipH="1">
            <a:off x="5448300" y="114301"/>
            <a:ext cx="6858000" cy="6629400"/>
          </a:xfrm>
          <a:prstGeom prst="flowChartManualInpu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F635DCE2-2240-F44F-88AF-2306AE3295EB}"/>
              </a:ext>
            </a:extLst>
          </p:cNvPr>
          <p:cNvSpPr/>
          <p:nvPr/>
        </p:nvSpPr>
        <p:spPr>
          <a:xfrm>
            <a:off x="2393319" y="2721288"/>
            <a:ext cx="7474580" cy="1426168"/>
          </a:xfrm>
          <a:prstGeom prst="parallelogram">
            <a:avLst>
              <a:gd name="adj" fmla="val 1462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61F76E6C-7A45-2F49-AC2E-CCC4407C6250}"/>
              </a:ext>
            </a:extLst>
          </p:cNvPr>
          <p:cNvSpPr/>
          <p:nvPr/>
        </p:nvSpPr>
        <p:spPr>
          <a:xfrm rot="10800000">
            <a:off x="6151738" y="2826327"/>
            <a:ext cx="3589162" cy="1199434"/>
          </a:xfrm>
          <a:prstGeom prst="parallelogram">
            <a:avLst>
              <a:gd name="adj" fmla="val 144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52970453-ECD0-5C45-9F40-60413AC7F884}"/>
              </a:ext>
            </a:extLst>
          </p:cNvPr>
          <p:cNvSpPr/>
          <p:nvPr/>
        </p:nvSpPr>
        <p:spPr>
          <a:xfrm>
            <a:off x="2519628" y="2826327"/>
            <a:ext cx="3796145" cy="1199434"/>
          </a:xfrm>
          <a:prstGeom prst="parallelogram">
            <a:avLst>
              <a:gd name="adj" fmla="val 1441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BDC817-7ED3-074B-9A24-4AC63D83BA2A}"/>
              </a:ext>
            </a:extLst>
          </p:cNvPr>
          <p:cNvSpPr txBox="1"/>
          <p:nvPr/>
        </p:nvSpPr>
        <p:spPr>
          <a:xfrm>
            <a:off x="6348464" y="3111362"/>
            <a:ext cx="1933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i="1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ΣΤΟΙΧΕΙΑ</a:t>
            </a:r>
            <a:endParaRPr lang="en-US" sz="3200" b="1" i="1" dirty="0">
              <a:solidFill>
                <a:schemeClr val="accent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7CCC48-FBA3-714F-A458-A5DDD56FFADA}"/>
              </a:ext>
            </a:extLst>
          </p:cNvPr>
          <p:cNvSpPr txBox="1"/>
          <p:nvPr/>
        </p:nvSpPr>
        <p:spPr>
          <a:xfrm>
            <a:off x="2867232" y="3111362"/>
            <a:ext cx="3228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ΔΗΜΟΓΡΑΦΙΚΑ</a:t>
            </a:r>
            <a:endParaRPr lang="en-US" sz="3200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7926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40A44840-F857-7C43-942B-1D644F1328DD}"/>
              </a:ext>
            </a:extLst>
          </p:cNvPr>
          <p:cNvGrpSpPr/>
          <p:nvPr/>
        </p:nvGrpSpPr>
        <p:grpSpPr>
          <a:xfrm>
            <a:off x="6508523" y="2331066"/>
            <a:ext cx="3266768" cy="3775580"/>
            <a:chOff x="833858" y="2381865"/>
            <a:chExt cx="3266768" cy="3775580"/>
          </a:xfrm>
        </p:grpSpPr>
        <p:pic>
          <p:nvPicPr>
            <p:cNvPr id="4" name="Graphic 3" descr="Man">
              <a:extLst>
                <a:ext uri="{FF2B5EF4-FFF2-40B4-BE49-F238E27FC236}">
                  <a16:creationId xmlns:a16="http://schemas.microsoft.com/office/drawing/2014/main" id="{F01DD931-89A5-0244-8B16-96EF5A489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3858" y="2381865"/>
              <a:ext cx="3266768" cy="326676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89CC40-10AB-5E4B-80E0-2916BFEDCF99}"/>
                </a:ext>
              </a:extLst>
            </p:cNvPr>
            <p:cNvSpPr txBox="1"/>
            <p:nvPr/>
          </p:nvSpPr>
          <p:spPr>
            <a:xfrm>
              <a:off x="1933572" y="5757335"/>
              <a:ext cx="1091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</a:rPr>
                <a:t>Ά</a:t>
              </a:r>
              <a:r>
                <a:rPr lang="el-GR" sz="2000" b="1" dirty="0">
                  <a:solidFill>
                    <a:schemeClr val="tx2"/>
                  </a:solidFill>
                </a:rPr>
                <a:t>νδρες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D55833-B185-084F-8C56-6C4692BD87A0}"/>
              </a:ext>
            </a:extLst>
          </p:cNvPr>
          <p:cNvGrpSpPr/>
          <p:nvPr/>
        </p:nvGrpSpPr>
        <p:grpSpPr>
          <a:xfrm>
            <a:off x="2334041" y="2331066"/>
            <a:ext cx="3266768" cy="3809446"/>
            <a:chOff x="5060056" y="2381865"/>
            <a:chExt cx="3266768" cy="3809446"/>
          </a:xfrm>
        </p:grpSpPr>
        <p:pic>
          <p:nvPicPr>
            <p:cNvPr id="9" name="Graphic 8" descr="Woman">
              <a:extLst>
                <a:ext uri="{FF2B5EF4-FFF2-40B4-BE49-F238E27FC236}">
                  <a16:creationId xmlns:a16="http://schemas.microsoft.com/office/drawing/2014/main" id="{AE8331C6-0824-C840-A506-7F5FD0F68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60056" y="2381865"/>
              <a:ext cx="3266768" cy="326676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4A49A8-18F9-434C-99C3-01E0653B9A6B}"/>
                </a:ext>
              </a:extLst>
            </p:cNvPr>
            <p:cNvSpPr txBox="1"/>
            <p:nvPr/>
          </p:nvSpPr>
          <p:spPr>
            <a:xfrm>
              <a:off x="6071314" y="5791201"/>
              <a:ext cx="12442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>
                  <a:solidFill>
                    <a:schemeClr val="accent5">
                      <a:lumMod val="75000"/>
                    </a:schemeClr>
                  </a:solidFill>
                </a:rPr>
                <a:t>Γυναίκες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E5552B0-CDE3-1942-B2EB-95142D8A91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5455322"/>
              </p:ext>
            </p:extLst>
          </p:nvPr>
        </p:nvGraphicFramePr>
        <p:xfrm>
          <a:off x="22958" y="1303765"/>
          <a:ext cx="12169042" cy="5554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0" name="Parallelogram 29">
            <a:extLst>
              <a:ext uri="{FF2B5EF4-FFF2-40B4-BE49-F238E27FC236}">
                <a16:creationId xmlns:a16="http://schemas.microsoft.com/office/drawing/2014/main" id="{58DE04C8-64AA-40C6-9E8C-5FFBB4241882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Φύλο</a:t>
            </a:r>
            <a:endParaRPr lang="en-US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" name="Group 89">
            <a:extLst>
              <a:ext uri="{FF2B5EF4-FFF2-40B4-BE49-F238E27FC236}">
                <a16:creationId xmlns:a16="http://schemas.microsoft.com/office/drawing/2014/main" id="{4F9A174E-CCA6-9D5F-3648-5F8F8F5523D0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DFA83125-73CD-CF6D-930A-CC70253CFF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AE28125F-4579-F6A0-F81D-61E8A9AA4E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A7047E36-B8D1-8A58-26B1-ECA1B9238C7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0B842B3C-9BB8-C772-EBE1-1E823A5C1C6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35CD9E63-786A-6BDD-5641-1A17C526AA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071658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>
            <a:extLst>
              <a:ext uri="{FF2B5EF4-FFF2-40B4-BE49-F238E27FC236}">
                <a16:creationId xmlns:a16="http://schemas.microsoft.com/office/drawing/2014/main" id="{B70268F2-7DC3-474D-A344-7C44BEA48D88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Έχετε λάβει ενημέρωση για το πρόγραμμα «Φώφη Γεννηματά» για προληπτικό έλεγχο μαστού;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2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027280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89">
            <a:extLst>
              <a:ext uri="{FF2B5EF4-FFF2-40B4-BE49-F238E27FC236}">
                <a16:creationId xmlns:a16="http://schemas.microsoft.com/office/drawing/2014/main" id="{416FB820-9F8B-E0EC-8EBA-1201A0EE378B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06FB6BD6-0DB5-2972-A3DA-550F78A6849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ADC9E9B1-C8DC-32DB-E3D7-CBABAF16D7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A015E023-09BD-B812-9213-F351A9D082D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B754D23C-49EB-1A63-4B40-9E483ECFA07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79248D43-6EA5-6287-968C-4E2CEC5E22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047528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71898-481F-9299-1A28-8B7DBDED1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>
            <a:extLst>
              <a:ext uri="{FF2B5EF4-FFF2-40B4-BE49-F238E27FC236}">
                <a16:creationId xmlns:a16="http://schemas.microsoft.com/office/drawing/2014/main" id="{E0569EF4-71A8-C2B7-7046-B6955491EA36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Έχετε λάβει ενημέρωση για το πρόγραμμα «Φώφη Γεννηματά» για προληπτικό έλεγχο μαστού;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ACDDFAC-9F23-B866-234F-1689952D88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045467"/>
              </p:ext>
            </p:extLst>
          </p:nvPr>
        </p:nvGraphicFramePr>
        <p:xfrm>
          <a:off x="381000" y="1960563"/>
          <a:ext cx="11430000" cy="29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1290300" imgH="2933700" progId="Excel.Sheet.12">
                  <p:embed/>
                </p:oleObj>
              </mc:Choice>
              <mc:Fallback>
                <p:oleObj name="Worksheet" r:id="rId3" imgW="11290300" imgH="29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960563"/>
                        <a:ext cx="11430000" cy="29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9">
            <a:extLst>
              <a:ext uri="{FF2B5EF4-FFF2-40B4-BE49-F238E27FC236}">
                <a16:creationId xmlns:a16="http://schemas.microsoft.com/office/drawing/2014/main" id="{801793D6-6922-87FB-D820-1C877ED75292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CC395B7D-419E-7D52-CC4C-5B48CFC7DB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66AB410D-4422-8AFD-4F8B-CD9BB8F1886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836848D0-4C8F-67E7-7949-DF0CB22E736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78553543-FD92-DC21-CC32-60254715DBF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7A1631A0-A1F0-262C-61A2-F46E59C039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116419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12B40-18F3-FE12-745B-3C26F6238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>
            <a:extLst>
              <a:ext uri="{FF2B5EF4-FFF2-40B4-BE49-F238E27FC236}">
                <a16:creationId xmlns:a16="http://schemas.microsoft.com/office/drawing/2014/main" id="{044A7AAD-5C96-58B8-5641-867AF656DF73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Για ποιο λόγο δεν κάνατε μαστογραφία;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2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153947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A173DA68-80EB-6149-A679-E9E05D0224B2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ADC894A1-DD7E-E499-A403-33B39DBE22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4A0BD22A-6C92-01A8-FDA3-7251A60C84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CA91AEE5-076B-EEFD-B813-672F5BF1795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D71D7C2D-70D9-F38B-01EB-0173748606F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AD77C3FE-A6FE-51A2-4227-B767CB9E83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62031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D6FF8-57B2-D450-3442-8E48309F6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>
            <a:extLst>
              <a:ext uri="{FF2B5EF4-FFF2-40B4-BE49-F238E27FC236}">
                <a16:creationId xmlns:a16="http://schemas.microsoft.com/office/drawing/2014/main" id="{51E292D3-3970-0E78-C716-974B932E4A62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Για ποιο λόγο δεν κάνατε μαστογραφία;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C5E21AB-24F6-EE17-F89E-0F97D84F30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097746"/>
              </p:ext>
            </p:extLst>
          </p:nvPr>
        </p:nvGraphicFramePr>
        <p:xfrm>
          <a:off x="381000" y="1620203"/>
          <a:ext cx="11430000" cy="47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1290300" imgH="4711700" progId="Excel.Sheet.12">
                  <p:embed/>
                </p:oleObj>
              </mc:Choice>
              <mc:Fallback>
                <p:oleObj name="Worksheet" r:id="rId3" imgW="11290300" imgH="4711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620203"/>
                        <a:ext cx="11430000" cy="47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9">
            <a:extLst>
              <a:ext uri="{FF2B5EF4-FFF2-40B4-BE49-F238E27FC236}">
                <a16:creationId xmlns:a16="http://schemas.microsoft.com/office/drawing/2014/main" id="{68B09C23-A016-A071-A530-86BEF22EF574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51274D1D-9723-EC13-A421-9D9ECDB60C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3EA614B9-84E8-3BC7-92F2-52CC401447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A7A6EAB5-6464-06D2-9888-39D4F858E6F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AAF9BD22-37A1-2C80-F1E9-391B5D9498A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4C6E248B-FF26-E2F5-39C2-B279EA8BDD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390314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D5E52-5F03-FD50-592A-8DA9A2701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>
            <a:extLst>
              <a:ext uri="{FF2B5EF4-FFF2-40B4-BE49-F238E27FC236}">
                <a16:creationId xmlns:a16="http://schemas.microsoft.com/office/drawing/2014/main" id="{84ED857B-8FB4-21CE-707F-F943F6FF7F59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Ηλικιακή Ομάδα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DA8D620-27EF-BE05-D5BE-726660524F57}"/>
              </a:ext>
            </a:extLst>
          </p:cNvPr>
          <p:cNvGraphicFramePr>
            <a:graphicFrameLocks/>
          </p:cNvGraphicFramePr>
          <p:nvPr/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89">
            <a:extLst>
              <a:ext uri="{FF2B5EF4-FFF2-40B4-BE49-F238E27FC236}">
                <a16:creationId xmlns:a16="http://schemas.microsoft.com/office/drawing/2014/main" id="{81670E47-CA91-2C10-83B9-4061C5D8E3E8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2E32C29E-ECB6-CAC8-0F85-36E1D6A08AC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8188B002-196C-5225-7968-C1C0B6A892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9BD3A3BF-154F-C53D-726B-1BD5853693C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F093828-87D3-63C7-EA67-322FB8C089D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83017B0A-03F6-20F4-B763-F12B399B3D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9981191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>
            <a:extLst>
              <a:ext uri="{FF2B5EF4-FFF2-40B4-BE49-F238E27FC236}">
                <a16:creationId xmlns:a16="http://schemas.microsoft.com/office/drawing/2014/main" id="{71E66BD7-B8D6-43DB-BB94-8D9CC4B8045E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Σε ποια θέση της κλίμακας βρίσκεται το συνολικό μηνιαίο οικογενειακό εισόδημα του νοικοκυριού σας;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2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242597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89">
            <a:extLst>
              <a:ext uri="{FF2B5EF4-FFF2-40B4-BE49-F238E27FC236}">
                <a16:creationId xmlns:a16="http://schemas.microsoft.com/office/drawing/2014/main" id="{069E7C1D-BE77-A44B-5B96-E5892D300611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5294AA28-A60E-64A6-D8C5-E3B16039D5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F92A88D4-08E1-03E0-A182-052A794C09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711C1AEF-F9ED-8E20-ED76-A8BC6C922DD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97A01BE2-BE85-A49B-91DD-BEF7AF3695F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B94BE317-86F0-8324-A548-150344ABED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701435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8EA17-3D4D-BCE7-425B-AEC453AEE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15">
            <a:extLst>
              <a:ext uri="{FF2B5EF4-FFF2-40B4-BE49-F238E27FC236}">
                <a16:creationId xmlns:a16="http://schemas.microsoft.com/office/drawing/2014/main" id="{AB04B8E1-9554-FA29-888E-58DFCBEEF93B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Είσαστε γενικά ικανοποιημένος/η ή δυσαρεστημένος/η από τις προσφερόμενες υπηρεσίες Υγείας στη χώρα μας, σε δημόσιο και ιδιωτικό τομέα;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F4FC6DC-9DCE-86C3-9C2F-B4397F9D45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599484"/>
              </p:ext>
            </p:extLst>
          </p:nvPr>
        </p:nvGraphicFramePr>
        <p:xfrm>
          <a:off x="381000" y="2393949"/>
          <a:ext cx="11430000" cy="258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2933700" progId="Excel.Sheet.12">
                  <p:embed/>
                </p:oleObj>
              </mc:Choice>
              <mc:Fallback>
                <p:oleObj name="Worksheet" r:id="rId3" imgW="12979400" imgH="29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393949"/>
                        <a:ext cx="11430000" cy="2583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9">
            <a:extLst>
              <a:ext uri="{FF2B5EF4-FFF2-40B4-BE49-F238E27FC236}">
                <a16:creationId xmlns:a16="http://schemas.microsoft.com/office/drawing/2014/main" id="{B48BE1A3-1815-3B6C-EA15-3A596F88D2D1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8EC2EE3C-056D-5621-FCA7-09DF005455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1851F155-4605-9EF4-1126-1963B46945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B7913B34-3D94-6FD2-97D1-A3CABED69D3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B79D8490-2E0B-5CF9-7851-327ABB8B146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94785BA3-EA88-BBA8-B47D-E069B3A97B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054868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246AD-41D5-4955-F38A-57B29D79F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>
            <a:extLst>
              <a:ext uri="{FF2B5EF4-FFF2-40B4-BE49-F238E27FC236}">
                <a16:creationId xmlns:a16="http://schemas.microsoft.com/office/drawing/2014/main" id="{03111225-1C87-F91E-AD43-89FA2BB64527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Οικογενειακή κατάσταση;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2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724761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5464E372-965D-B67D-008A-30C8C4F1A78B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8EFFA5D0-9693-7251-706B-66079A5642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EE0408F1-11F4-9202-A80A-95200700AB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5BDA9820-C157-0275-33B4-403998617E6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82F712EE-CFC7-DD6D-73DD-63E692EEA23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B143B8AD-A58C-814D-2C45-0D8A078F13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0513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15">
            <a:extLst>
              <a:ext uri="{FF2B5EF4-FFF2-40B4-BE49-F238E27FC236}">
                <a16:creationId xmlns:a16="http://schemas.microsoft.com/office/drawing/2014/main" id="{5CFF45FA-2ABB-4B83-97E7-E7EE6A7F5185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Αν εστιάσουμε ειδικότερα στον τομέα της δημόσιας υγείας (Νοσοκομεία, Κέντρα Υγείας </a:t>
            </a:r>
            <a:r>
              <a:rPr lang="el-GR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κλπ</a:t>
            </a:r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θα λέγατε ότι είσαστε γενικά ικανοποιημένος/η ή δυσαρεστημένος/η από τις προσφερόμενες υπηρεσίες δημόσιας Υγείας στη χώρα μας;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909323"/>
              </p:ext>
            </p:extLst>
          </p:nvPr>
        </p:nvGraphicFramePr>
        <p:xfrm>
          <a:off x="-1587" y="130302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89">
            <a:extLst>
              <a:ext uri="{FF2B5EF4-FFF2-40B4-BE49-F238E27FC236}">
                <a16:creationId xmlns:a16="http://schemas.microsoft.com/office/drawing/2014/main" id="{68A524FC-4BF2-2173-8019-90AF5322EE88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55ABD98C-E800-AA29-4A7D-7D75CA743C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CC1DC81E-AF1B-C032-AADD-CA83EC2A7E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CC567E1A-E81C-0FBF-D07C-22E0A140B89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3F9EADC4-D8E0-48CE-D649-30D5467FF7C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942B98F0-A01C-1F29-6DB5-9D8F68C10E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947058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BA404-9AA7-888B-9504-617418852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15">
            <a:extLst>
              <a:ext uri="{FF2B5EF4-FFF2-40B4-BE49-F238E27FC236}">
                <a16:creationId xmlns:a16="http://schemas.microsoft.com/office/drawing/2014/main" id="{D887FFEC-84E4-8A34-1F40-9ACE96648F7E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Αν εστιάσουμε ειδικότερα στον τομέα της δημόσιας υγείας (Νοσοκομεία, Κέντρα Υγείας </a:t>
            </a:r>
            <a:r>
              <a:rPr lang="el-GR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κλπ</a:t>
            </a:r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θα λέγατε ότι είσαστε γενικά ικανοποιημένος/η ή δυσαρεστημένος/η από τις προσφερόμενες υπηρεσίες δημόσιας Υγείας στη χώρα μας;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A74CEE5-7B98-89A8-4892-F6A95B491E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223952"/>
              </p:ext>
            </p:extLst>
          </p:nvPr>
        </p:nvGraphicFramePr>
        <p:xfrm>
          <a:off x="381000" y="2393950"/>
          <a:ext cx="11430000" cy="258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979400" imgH="2933700" progId="Excel.Sheet.12">
                  <p:embed/>
                </p:oleObj>
              </mc:Choice>
              <mc:Fallback>
                <p:oleObj name="Worksheet" r:id="rId2" imgW="12979400" imgH="29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2393950"/>
                        <a:ext cx="11430000" cy="2582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9">
            <a:extLst>
              <a:ext uri="{FF2B5EF4-FFF2-40B4-BE49-F238E27FC236}">
                <a16:creationId xmlns:a16="http://schemas.microsoft.com/office/drawing/2014/main" id="{25EE918D-3E26-CD2B-1562-BF8F8DD4CA98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98486587-55A6-2F14-7F6E-409BBD123C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C9405D61-6E66-126A-C2B4-CE2A0503CA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AE94F79F-C989-AD82-3B92-FAA4005FF25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BA398601-0223-A728-1138-5E948E42ED6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9AD345B8-5304-CC82-D475-0E818CC099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073356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991E2-27FF-4F08-E61D-70AD267F9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DD7020D1-87F4-9815-1258-42DAA99E8F02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Η ικανοποίηση σας οφείλεται σε τι από τα παρακάτω;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710087"/>
              </p:ext>
            </p:extLst>
          </p:nvPr>
        </p:nvGraphicFramePr>
        <p:xfrm>
          <a:off x="0" y="1298663"/>
          <a:ext cx="12192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8D6E61D6-3173-3898-47FE-99DE4A39D381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4B415D13-23A9-77F9-F088-602DBA6C7F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E05EB3A9-6BC0-D86B-7ADD-13227A9481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B819DB1E-10E8-59F6-3977-769A1560052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A85A09D9-D91D-DC3B-1D5F-9E3936578AE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FD4407C-3251-D935-5F95-547A155874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550140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BAAC2-6D6E-4B20-0508-434A35AE9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C8DBD5E9-6B25-B3EA-BEB2-873F36405739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Η ικανοποίηση σας οφείλεται σε τι από τα παρακάτω;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E0F8935-2085-B766-87D5-AD3A221C57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327751"/>
              </p:ext>
            </p:extLst>
          </p:nvPr>
        </p:nvGraphicFramePr>
        <p:xfrm>
          <a:off x="381000" y="1924049"/>
          <a:ext cx="11430000" cy="3758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4267200" progId="Excel.Sheet.12">
                  <p:embed/>
                </p:oleObj>
              </mc:Choice>
              <mc:Fallback>
                <p:oleObj name="Worksheet" r:id="rId3" imgW="12979400" imgH="4267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924049"/>
                        <a:ext cx="11430000" cy="3758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694E8886-6A50-657C-9338-3FC0DA8F2D43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B13ECC78-5A8F-DBC8-629F-245FF924D5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3B90BB4A-5296-C789-9E30-9D78630404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865DB20B-1FAB-6FB3-1FB1-BD0DCBB3B32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7B7E16B2-024B-846B-AD49-D1DD2DA9464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83278D5-FF7D-C6FF-A354-A4CE8B7305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561760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490AA-DB7D-9222-7F45-DDBA4D1E4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07DDFCC4-F3E4-3D71-A81E-7B0FCA339D41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Η δυσαρέσκεια σας οφείλεται σε τι από τα παρακάτω;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322944"/>
              </p:ext>
            </p:extLst>
          </p:nvPr>
        </p:nvGraphicFramePr>
        <p:xfrm>
          <a:off x="0" y="1289543"/>
          <a:ext cx="12192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CDDD78B5-409F-D5C4-577F-5D18ACA16C6E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C6B095FD-6110-AB24-E9B0-DC3A91B51BE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97B9266B-FB95-E9DB-C568-EEC4453448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04F052C6-0423-72DE-26DC-1EA83E60F2A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7EE721E0-2F59-2E5B-D496-662EC3D62F1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EA56AEA-4661-4286-689D-164E8F3C8B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65752590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temp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temp" id="{C6542EC9-11DA-7345-B333-DA4A50FF53A9}" vid="{B103C362-BED6-AB42-A5EB-75C08434FC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{36488337-48BE-1849-AA43-25553232C69A}tf10001120</Template>
  <TotalTime>12959</TotalTime>
  <Words>747</Words>
  <Application>Microsoft Office PowerPoint</Application>
  <PresentationFormat>Ευρεία οθόνη</PresentationFormat>
  <Paragraphs>94</Paragraphs>
  <Slides>40</Slides>
  <Notes>32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5" baseType="lpstr">
      <vt:lpstr>Arial</vt:lpstr>
      <vt:lpstr>Calibri</vt:lpstr>
      <vt:lpstr>Century Gothic</vt:lpstr>
      <vt:lpstr>Theme_temp</vt:lpstr>
      <vt:lpstr>Worksheet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Έρευνα 2019</dc:title>
  <dc:creator>Dimitris Katsantonis</dc:creator>
  <cp:lastModifiedBy>DIMITRIS VARNAVAS</cp:lastModifiedBy>
  <cp:revision>1586</cp:revision>
  <dcterms:created xsi:type="dcterms:W3CDTF">2019-10-01T11:04:34Z</dcterms:created>
  <dcterms:modified xsi:type="dcterms:W3CDTF">2025-04-01T18:39:33Z</dcterms:modified>
</cp:coreProperties>
</file>